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63" r:id="rId2"/>
    <p:sldId id="264" r:id="rId3"/>
    <p:sldId id="279" r:id="rId4"/>
    <p:sldId id="262" r:id="rId5"/>
    <p:sldId id="281" r:id="rId6"/>
    <p:sldId id="282" r:id="rId7"/>
    <p:sldId id="283" r:id="rId8"/>
    <p:sldId id="265" r:id="rId9"/>
    <p:sldId id="284" r:id="rId10"/>
    <p:sldId id="269" r:id="rId11"/>
    <p:sldId id="288" r:id="rId12"/>
    <p:sldId id="266" r:id="rId13"/>
    <p:sldId id="285" r:id="rId14"/>
    <p:sldId id="267" r:id="rId15"/>
    <p:sldId id="286" r:id="rId16"/>
    <p:sldId id="268" r:id="rId17"/>
    <p:sldId id="287" r:id="rId18"/>
    <p:sldId id="297" r:id="rId19"/>
    <p:sldId id="298" r:id="rId20"/>
    <p:sldId id="270" r:id="rId21"/>
    <p:sldId id="289" r:id="rId22"/>
    <p:sldId id="277" r:id="rId23"/>
    <p:sldId id="290" r:id="rId24"/>
    <p:sldId id="307" r:id="rId25"/>
    <p:sldId id="308" r:id="rId26"/>
    <p:sldId id="261" r:id="rId27"/>
    <p:sldId id="280" r:id="rId28"/>
    <p:sldId id="271" r:id="rId29"/>
    <p:sldId id="291" r:id="rId30"/>
    <p:sldId id="273" r:id="rId31"/>
    <p:sldId id="292" r:id="rId32"/>
    <p:sldId id="301" r:id="rId33"/>
    <p:sldId id="302" r:id="rId34"/>
    <p:sldId id="274" r:id="rId35"/>
    <p:sldId id="294" r:id="rId36"/>
    <p:sldId id="275" r:id="rId37"/>
    <p:sldId id="295" r:id="rId38"/>
    <p:sldId id="278" r:id="rId39"/>
    <p:sldId id="296" r:id="rId40"/>
    <p:sldId id="305" r:id="rId41"/>
    <p:sldId id="306" r:id="rId42"/>
    <p:sldId id="30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CDCA"/>
    <a:srgbClr val="2E30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4660"/>
  </p:normalViewPr>
  <p:slideViewPr>
    <p:cSldViewPr snapToGrid="0">
      <p:cViewPr varScale="1">
        <p:scale>
          <a:sx n="127" d="100"/>
          <a:sy n="127" d="100"/>
        </p:scale>
        <p:origin x="2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98D13-C2EB-4356-9E8E-261D009ECAA3}"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F891B321-3966-4C4E-8A86-8EC29A1B4872}">
      <dgm:prSet/>
      <dgm:spPr/>
      <dgm:t>
        <a:bodyPr/>
        <a:lstStyle/>
        <a:p>
          <a:pPr>
            <a:defRPr b="1"/>
          </a:pPr>
          <a:r>
            <a:rPr lang="en-GB"/>
            <a:t>Designing a session: </a:t>
          </a:r>
          <a:endParaRPr lang="en-US"/>
        </a:p>
      </dgm:t>
    </dgm:pt>
    <dgm:pt modelId="{835CBA0D-BA4D-4506-86F9-BEE566A620E2}" type="parTrans" cxnId="{960BCD9D-2C8F-41B9-B164-C4CD36DDA0CB}">
      <dgm:prSet/>
      <dgm:spPr/>
      <dgm:t>
        <a:bodyPr/>
        <a:lstStyle/>
        <a:p>
          <a:endParaRPr lang="en-US"/>
        </a:p>
      </dgm:t>
    </dgm:pt>
    <dgm:pt modelId="{D51EAA8F-0A3A-4E18-80DD-81E323EF78BE}" type="sibTrans" cxnId="{960BCD9D-2C8F-41B9-B164-C4CD36DDA0CB}">
      <dgm:prSet/>
      <dgm:spPr/>
      <dgm:t>
        <a:bodyPr/>
        <a:lstStyle/>
        <a:p>
          <a:endParaRPr lang="en-US"/>
        </a:p>
      </dgm:t>
    </dgm:pt>
    <dgm:pt modelId="{57A2C508-7796-4B70-A34A-CB65CFA49CE7}">
      <dgm:prSet/>
      <dgm:spPr/>
      <dgm:t>
        <a:bodyPr/>
        <a:lstStyle/>
        <a:p>
          <a:r>
            <a:rPr lang="en-GB"/>
            <a:t>Aims</a:t>
          </a:r>
          <a:endParaRPr lang="en-US"/>
        </a:p>
      </dgm:t>
    </dgm:pt>
    <dgm:pt modelId="{5D805EB0-7BAC-4152-8EE1-16794534F6BA}" type="parTrans" cxnId="{B980F911-51FE-4334-B482-4A73F207897F}">
      <dgm:prSet/>
      <dgm:spPr/>
      <dgm:t>
        <a:bodyPr/>
        <a:lstStyle/>
        <a:p>
          <a:endParaRPr lang="en-US"/>
        </a:p>
      </dgm:t>
    </dgm:pt>
    <dgm:pt modelId="{1601ED95-9111-4D64-921E-FD9F678EFC1D}" type="sibTrans" cxnId="{B980F911-51FE-4334-B482-4A73F207897F}">
      <dgm:prSet/>
      <dgm:spPr/>
      <dgm:t>
        <a:bodyPr/>
        <a:lstStyle/>
        <a:p>
          <a:endParaRPr lang="en-US"/>
        </a:p>
      </dgm:t>
    </dgm:pt>
    <dgm:pt modelId="{9E27C8D9-1EB6-48D7-94B4-90A284BE3335}">
      <dgm:prSet/>
      <dgm:spPr/>
      <dgm:t>
        <a:bodyPr/>
        <a:lstStyle/>
        <a:p>
          <a:r>
            <a:rPr lang="en-GB" dirty="0"/>
            <a:t>Understanding/ technical competence</a:t>
          </a:r>
          <a:endParaRPr lang="en-US" dirty="0"/>
        </a:p>
      </dgm:t>
    </dgm:pt>
    <dgm:pt modelId="{70C354D8-FCCD-43D3-95AC-F15261D9F5CD}" type="parTrans" cxnId="{65526F91-DB53-4C2C-B20E-BEBECF2909EF}">
      <dgm:prSet/>
      <dgm:spPr/>
      <dgm:t>
        <a:bodyPr/>
        <a:lstStyle/>
        <a:p>
          <a:endParaRPr lang="en-US"/>
        </a:p>
      </dgm:t>
    </dgm:pt>
    <dgm:pt modelId="{41162ED9-9994-4FE4-8443-2BEF1199F718}" type="sibTrans" cxnId="{65526F91-DB53-4C2C-B20E-BEBECF2909EF}">
      <dgm:prSet/>
      <dgm:spPr/>
      <dgm:t>
        <a:bodyPr/>
        <a:lstStyle/>
        <a:p>
          <a:endParaRPr lang="en-US"/>
        </a:p>
      </dgm:t>
    </dgm:pt>
    <dgm:pt modelId="{6FD3EFF4-D918-4369-8F0B-B9141D4185AA}">
      <dgm:prSet/>
      <dgm:spPr/>
      <dgm:t>
        <a:bodyPr/>
        <a:lstStyle/>
        <a:p>
          <a:r>
            <a:rPr lang="en-GB" dirty="0"/>
            <a:t>Theory/ practice</a:t>
          </a:r>
          <a:endParaRPr lang="en-US" dirty="0"/>
        </a:p>
      </dgm:t>
    </dgm:pt>
    <dgm:pt modelId="{5AF473C7-1FD8-41BE-B737-C3C7A2D9F937}" type="parTrans" cxnId="{3DCFA4F6-1A4A-47F4-86DB-1F396592DF41}">
      <dgm:prSet/>
      <dgm:spPr/>
      <dgm:t>
        <a:bodyPr/>
        <a:lstStyle/>
        <a:p>
          <a:endParaRPr lang="en-US"/>
        </a:p>
      </dgm:t>
    </dgm:pt>
    <dgm:pt modelId="{8041332F-894A-4E7E-A756-DB175AFAFBB1}" type="sibTrans" cxnId="{3DCFA4F6-1A4A-47F4-86DB-1F396592DF41}">
      <dgm:prSet/>
      <dgm:spPr/>
      <dgm:t>
        <a:bodyPr/>
        <a:lstStyle/>
        <a:p>
          <a:endParaRPr lang="en-US"/>
        </a:p>
      </dgm:t>
    </dgm:pt>
    <dgm:pt modelId="{C52D4E52-0D31-40F5-B2C5-E096E2890F3F}">
      <dgm:prSet/>
      <dgm:spPr/>
      <dgm:t>
        <a:bodyPr/>
        <a:lstStyle/>
        <a:p>
          <a:r>
            <a:rPr lang="en-US" dirty="0"/>
            <a:t>Designing a practical assignment</a:t>
          </a:r>
        </a:p>
        <a:p>
          <a:r>
            <a:rPr lang="en-US" dirty="0"/>
            <a:t>Presenting</a:t>
          </a:r>
        </a:p>
      </dgm:t>
    </dgm:pt>
    <dgm:pt modelId="{26F42E72-CB46-497F-B4B0-4E2137B7FE16}" type="parTrans" cxnId="{1F4D4CCB-8584-494A-B76E-ACDA5718939A}">
      <dgm:prSet/>
      <dgm:spPr/>
      <dgm:t>
        <a:bodyPr/>
        <a:lstStyle/>
        <a:p>
          <a:endParaRPr lang="en-US"/>
        </a:p>
      </dgm:t>
    </dgm:pt>
    <dgm:pt modelId="{1FBA8C78-82FF-4B53-96E6-A4CD6478BA47}" type="sibTrans" cxnId="{1F4D4CCB-8584-494A-B76E-ACDA5718939A}">
      <dgm:prSet/>
      <dgm:spPr/>
      <dgm:t>
        <a:bodyPr/>
        <a:lstStyle/>
        <a:p>
          <a:endParaRPr lang="en-US"/>
        </a:p>
      </dgm:t>
    </dgm:pt>
    <dgm:pt modelId="{28D78FE2-4FF4-423E-92B6-96B54CEFE0D8}">
      <dgm:prSet/>
      <dgm:spPr/>
      <dgm:t>
        <a:bodyPr/>
        <a:lstStyle/>
        <a:p>
          <a:r>
            <a:rPr lang="en-GB" dirty="0"/>
            <a:t>Working together/separately </a:t>
          </a:r>
          <a:endParaRPr lang="en-US" dirty="0"/>
        </a:p>
      </dgm:t>
    </dgm:pt>
    <dgm:pt modelId="{95610FF6-3405-410A-A499-E6661AB8B587}" type="parTrans" cxnId="{ACB7C5BA-8A71-4DA9-A861-128F7AB7F86C}">
      <dgm:prSet/>
      <dgm:spPr/>
      <dgm:t>
        <a:bodyPr/>
        <a:lstStyle/>
        <a:p>
          <a:endParaRPr lang="en-US"/>
        </a:p>
      </dgm:t>
    </dgm:pt>
    <dgm:pt modelId="{245DC48D-1310-4D57-BEF5-CDB451B6493F}" type="sibTrans" cxnId="{ACB7C5BA-8A71-4DA9-A861-128F7AB7F86C}">
      <dgm:prSet/>
      <dgm:spPr/>
      <dgm:t>
        <a:bodyPr/>
        <a:lstStyle/>
        <a:p>
          <a:endParaRPr lang="en-US"/>
        </a:p>
      </dgm:t>
    </dgm:pt>
    <dgm:pt modelId="{E45597CC-1DF9-4A24-85D2-348716EFBBB1}">
      <dgm:prSet/>
      <dgm:spPr/>
      <dgm:t>
        <a:bodyPr/>
        <a:lstStyle/>
        <a:p>
          <a:pPr>
            <a:defRPr b="1"/>
          </a:pPr>
          <a:r>
            <a:rPr lang="en-GB"/>
            <a:t>Practical factors: </a:t>
          </a:r>
          <a:endParaRPr lang="en-US"/>
        </a:p>
      </dgm:t>
    </dgm:pt>
    <dgm:pt modelId="{BFB9412C-F51B-4A91-86B8-5383E82B3CC1}" type="parTrans" cxnId="{1BE41B4D-A629-4349-BB9E-51E51A93532B}">
      <dgm:prSet/>
      <dgm:spPr/>
      <dgm:t>
        <a:bodyPr/>
        <a:lstStyle/>
        <a:p>
          <a:endParaRPr lang="en-US"/>
        </a:p>
      </dgm:t>
    </dgm:pt>
    <dgm:pt modelId="{B9E80AB5-752D-4093-8DA0-5EC352A27B14}" type="sibTrans" cxnId="{1BE41B4D-A629-4349-BB9E-51E51A93532B}">
      <dgm:prSet/>
      <dgm:spPr/>
      <dgm:t>
        <a:bodyPr/>
        <a:lstStyle/>
        <a:p>
          <a:endParaRPr lang="en-US"/>
        </a:p>
      </dgm:t>
    </dgm:pt>
    <dgm:pt modelId="{3DD06AE4-6C4A-47DA-8F2D-2825A70F9DC9}">
      <dgm:prSet/>
      <dgm:spPr/>
      <dgm:t>
        <a:bodyPr/>
        <a:lstStyle/>
        <a:p>
          <a:r>
            <a:rPr lang="en-GB"/>
            <a:t>Data </a:t>
          </a:r>
          <a:endParaRPr lang="en-US"/>
        </a:p>
      </dgm:t>
    </dgm:pt>
    <dgm:pt modelId="{4F80BCA6-4AAA-4288-B815-63A6C9DEC2E6}" type="parTrans" cxnId="{3AFAB221-0C35-4DEF-B3FB-977C9F69F9F1}">
      <dgm:prSet/>
      <dgm:spPr/>
      <dgm:t>
        <a:bodyPr/>
        <a:lstStyle/>
        <a:p>
          <a:endParaRPr lang="en-US"/>
        </a:p>
      </dgm:t>
    </dgm:pt>
    <dgm:pt modelId="{1A76C6D1-9784-4C91-9855-554EBDD1CC83}" type="sibTrans" cxnId="{3AFAB221-0C35-4DEF-B3FB-977C9F69F9F1}">
      <dgm:prSet/>
      <dgm:spPr/>
      <dgm:t>
        <a:bodyPr/>
        <a:lstStyle/>
        <a:p>
          <a:endParaRPr lang="en-US"/>
        </a:p>
      </dgm:t>
    </dgm:pt>
    <dgm:pt modelId="{FFC02E23-008B-443D-86D4-EBEDA59BC76A}">
      <dgm:prSet/>
      <dgm:spPr/>
      <dgm:t>
        <a:bodyPr/>
        <a:lstStyle/>
        <a:p>
          <a:r>
            <a:rPr lang="en-GB"/>
            <a:t>Devices </a:t>
          </a:r>
          <a:endParaRPr lang="en-US"/>
        </a:p>
      </dgm:t>
    </dgm:pt>
    <dgm:pt modelId="{0065C7B1-879A-4ED3-A368-6BE3CB6EF316}" type="parTrans" cxnId="{624B2DED-C3A0-4A98-81B7-A88AC55BC7DD}">
      <dgm:prSet/>
      <dgm:spPr/>
      <dgm:t>
        <a:bodyPr/>
        <a:lstStyle/>
        <a:p>
          <a:endParaRPr lang="en-US"/>
        </a:p>
      </dgm:t>
    </dgm:pt>
    <dgm:pt modelId="{EFD3A9D7-E7C2-4FC2-8A2D-D745F68A9EA2}" type="sibTrans" cxnId="{624B2DED-C3A0-4A98-81B7-A88AC55BC7DD}">
      <dgm:prSet/>
      <dgm:spPr/>
      <dgm:t>
        <a:bodyPr/>
        <a:lstStyle/>
        <a:p>
          <a:endParaRPr lang="en-US"/>
        </a:p>
      </dgm:t>
    </dgm:pt>
    <dgm:pt modelId="{19A90CA2-9AA4-42A1-AF66-524787AB5438}">
      <dgm:prSet/>
      <dgm:spPr/>
      <dgm:t>
        <a:bodyPr/>
        <a:lstStyle/>
        <a:p>
          <a:r>
            <a:rPr lang="en-GB"/>
            <a:t>Software </a:t>
          </a:r>
          <a:endParaRPr lang="en-US"/>
        </a:p>
      </dgm:t>
    </dgm:pt>
    <dgm:pt modelId="{836A06C7-6238-4B36-B4CB-E70D26443916}" type="parTrans" cxnId="{E51C08AE-FC56-464C-A704-A95564AF79EB}">
      <dgm:prSet/>
      <dgm:spPr/>
      <dgm:t>
        <a:bodyPr/>
        <a:lstStyle/>
        <a:p>
          <a:endParaRPr lang="en-US"/>
        </a:p>
      </dgm:t>
    </dgm:pt>
    <dgm:pt modelId="{2BF115B0-4717-42F3-8728-82AAF8AD3363}" type="sibTrans" cxnId="{E51C08AE-FC56-464C-A704-A95564AF79EB}">
      <dgm:prSet/>
      <dgm:spPr/>
      <dgm:t>
        <a:bodyPr/>
        <a:lstStyle/>
        <a:p>
          <a:endParaRPr lang="en-US"/>
        </a:p>
      </dgm:t>
    </dgm:pt>
    <dgm:pt modelId="{2241EE5C-96CD-42E3-A640-8D7D1B942198}">
      <dgm:prSet/>
      <dgm:spPr/>
      <dgm:t>
        <a:bodyPr/>
        <a:lstStyle/>
        <a:p>
          <a:r>
            <a:rPr lang="en-GB"/>
            <a:t>Materials</a:t>
          </a:r>
          <a:endParaRPr lang="en-US"/>
        </a:p>
      </dgm:t>
    </dgm:pt>
    <dgm:pt modelId="{113739B2-9FE6-4C6C-AEB1-4448FD26B3D0}" type="parTrans" cxnId="{22527232-2FB9-4612-887C-B4BF63CAA76B}">
      <dgm:prSet/>
      <dgm:spPr/>
      <dgm:t>
        <a:bodyPr/>
        <a:lstStyle/>
        <a:p>
          <a:endParaRPr lang="en-US"/>
        </a:p>
      </dgm:t>
    </dgm:pt>
    <dgm:pt modelId="{6687ADA5-A484-4D20-BEA4-591A30838C55}" type="sibTrans" cxnId="{22527232-2FB9-4612-887C-B4BF63CAA76B}">
      <dgm:prSet/>
      <dgm:spPr/>
      <dgm:t>
        <a:bodyPr/>
        <a:lstStyle/>
        <a:p>
          <a:endParaRPr lang="en-US"/>
        </a:p>
      </dgm:t>
    </dgm:pt>
    <dgm:pt modelId="{CAD9EAE1-DB26-44D8-A1AD-46D284DAC1BF}">
      <dgm:prSet/>
      <dgm:spPr/>
      <dgm:t>
        <a:bodyPr/>
        <a:lstStyle/>
        <a:p>
          <a:pPr>
            <a:defRPr b="1"/>
          </a:pPr>
          <a:r>
            <a:rPr lang="en-GB"/>
            <a:t>Barriers and overcoming them: </a:t>
          </a:r>
          <a:endParaRPr lang="en-US"/>
        </a:p>
      </dgm:t>
    </dgm:pt>
    <dgm:pt modelId="{8598907E-CAD2-4838-98F6-6091B1720D98}" type="parTrans" cxnId="{8BECA4E0-4030-4592-B139-D2D03F9B2958}">
      <dgm:prSet/>
      <dgm:spPr/>
      <dgm:t>
        <a:bodyPr/>
        <a:lstStyle/>
        <a:p>
          <a:endParaRPr lang="en-US"/>
        </a:p>
      </dgm:t>
    </dgm:pt>
    <dgm:pt modelId="{B2F8A50A-267C-4431-8643-37110FEEA159}" type="sibTrans" cxnId="{8BECA4E0-4030-4592-B139-D2D03F9B2958}">
      <dgm:prSet/>
      <dgm:spPr/>
      <dgm:t>
        <a:bodyPr/>
        <a:lstStyle/>
        <a:p>
          <a:endParaRPr lang="en-US"/>
        </a:p>
      </dgm:t>
    </dgm:pt>
    <dgm:pt modelId="{A4C68ED6-29FA-4D24-9F77-4B41DC41C6E4}">
      <dgm:prSet/>
      <dgm:spPr/>
      <dgm:t>
        <a:bodyPr/>
        <a:lstStyle/>
        <a:p>
          <a:r>
            <a:rPr lang="en-GB"/>
            <a:t>Technical confidence </a:t>
          </a:r>
          <a:endParaRPr lang="en-US"/>
        </a:p>
      </dgm:t>
    </dgm:pt>
    <dgm:pt modelId="{D5353364-7F6B-479D-8090-E41FC25B5AD4}" type="parTrans" cxnId="{1C6BBCA9-75D8-4030-80D5-C3DA464E91DF}">
      <dgm:prSet/>
      <dgm:spPr/>
      <dgm:t>
        <a:bodyPr/>
        <a:lstStyle/>
        <a:p>
          <a:endParaRPr lang="en-US"/>
        </a:p>
      </dgm:t>
    </dgm:pt>
    <dgm:pt modelId="{920217DE-5083-42CD-BE69-F586CFA5F0E4}" type="sibTrans" cxnId="{1C6BBCA9-75D8-4030-80D5-C3DA464E91DF}">
      <dgm:prSet/>
      <dgm:spPr/>
      <dgm:t>
        <a:bodyPr/>
        <a:lstStyle/>
        <a:p>
          <a:endParaRPr lang="en-US"/>
        </a:p>
      </dgm:t>
    </dgm:pt>
    <dgm:pt modelId="{72594972-13CC-43F8-B9C7-2D138E3339CB}">
      <dgm:prSet/>
      <dgm:spPr/>
      <dgm:t>
        <a:bodyPr/>
        <a:lstStyle/>
        <a:p>
          <a:r>
            <a:rPr lang="en-GB"/>
            <a:t>Different levels of experience </a:t>
          </a:r>
          <a:endParaRPr lang="en-US"/>
        </a:p>
      </dgm:t>
    </dgm:pt>
    <dgm:pt modelId="{0C894159-8A2A-4615-9DE0-D7DCB1267FB5}" type="parTrans" cxnId="{E7FB67DD-CFA4-4C05-BAA7-1EEB621B6C7D}">
      <dgm:prSet/>
      <dgm:spPr/>
      <dgm:t>
        <a:bodyPr/>
        <a:lstStyle/>
        <a:p>
          <a:endParaRPr lang="en-US"/>
        </a:p>
      </dgm:t>
    </dgm:pt>
    <dgm:pt modelId="{B4B961BF-BC5E-40C5-8E21-31AB09E6ACD1}" type="sibTrans" cxnId="{E7FB67DD-CFA4-4C05-BAA7-1EEB621B6C7D}">
      <dgm:prSet/>
      <dgm:spPr/>
      <dgm:t>
        <a:bodyPr/>
        <a:lstStyle/>
        <a:p>
          <a:endParaRPr lang="en-US"/>
        </a:p>
      </dgm:t>
    </dgm:pt>
    <dgm:pt modelId="{57C3A71F-D5D6-4A42-A263-B0A569A1CAB4}">
      <dgm:prSet/>
      <dgm:spPr/>
      <dgm:t>
        <a:bodyPr/>
        <a:lstStyle/>
        <a:p>
          <a:pPr>
            <a:defRPr b="1"/>
          </a:pPr>
          <a:r>
            <a:rPr lang="en-GB"/>
            <a:t>Doing it virtually</a:t>
          </a:r>
          <a:endParaRPr lang="en-US"/>
        </a:p>
      </dgm:t>
    </dgm:pt>
    <dgm:pt modelId="{0CE5EE4D-1D54-4DF2-B504-D62480A8D6B1}" type="parTrans" cxnId="{7E7058ED-468A-4832-A711-954FA7C467AD}">
      <dgm:prSet/>
      <dgm:spPr/>
      <dgm:t>
        <a:bodyPr/>
        <a:lstStyle/>
        <a:p>
          <a:endParaRPr lang="en-US"/>
        </a:p>
      </dgm:t>
    </dgm:pt>
    <dgm:pt modelId="{69AC1A3A-C2AD-45B4-9C6B-455966535847}" type="sibTrans" cxnId="{7E7058ED-468A-4832-A711-954FA7C467AD}">
      <dgm:prSet/>
      <dgm:spPr/>
      <dgm:t>
        <a:bodyPr/>
        <a:lstStyle/>
        <a:p>
          <a:endParaRPr lang="en-US"/>
        </a:p>
      </dgm:t>
    </dgm:pt>
    <dgm:pt modelId="{799C3EFF-58FC-4699-9EEF-706C38C94893}" type="pres">
      <dgm:prSet presAssocID="{99898D13-C2EB-4356-9E8E-261D009ECAA3}" presName="root" presStyleCnt="0">
        <dgm:presLayoutVars>
          <dgm:dir/>
          <dgm:resizeHandles val="exact"/>
        </dgm:presLayoutVars>
      </dgm:prSet>
      <dgm:spPr/>
    </dgm:pt>
    <dgm:pt modelId="{6AD073E3-F26D-4227-95E5-55E5C434A89E}" type="pres">
      <dgm:prSet presAssocID="{F891B321-3966-4C4E-8A86-8EC29A1B4872}" presName="compNode" presStyleCnt="0"/>
      <dgm:spPr/>
    </dgm:pt>
    <dgm:pt modelId="{ACAFBD65-A0F6-4413-9106-5676173B052C}" type="pres">
      <dgm:prSet presAssocID="{F891B321-3966-4C4E-8A86-8EC29A1B48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C639C24-D98D-490E-A575-50306D57FDA2}" type="pres">
      <dgm:prSet presAssocID="{F891B321-3966-4C4E-8A86-8EC29A1B4872}" presName="iconSpace" presStyleCnt="0"/>
      <dgm:spPr/>
    </dgm:pt>
    <dgm:pt modelId="{2DB71684-3E04-4C48-8618-5515FEEF80B6}" type="pres">
      <dgm:prSet presAssocID="{F891B321-3966-4C4E-8A86-8EC29A1B4872}" presName="parTx" presStyleLbl="revTx" presStyleIdx="0" presStyleCnt="8">
        <dgm:presLayoutVars>
          <dgm:chMax val="0"/>
          <dgm:chPref val="0"/>
        </dgm:presLayoutVars>
      </dgm:prSet>
      <dgm:spPr/>
    </dgm:pt>
    <dgm:pt modelId="{A47A1BF4-8188-4763-87C0-31512EB497A7}" type="pres">
      <dgm:prSet presAssocID="{F891B321-3966-4C4E-8A86-8EC29A1B4872}" presName="txSpace" presStyleCnt="0"/>
      <dgm:spPr/>
    </dgm:pt>
    <dgm:pt modelId="{6FA54970-1335-452B-95CE-56BCCAE8905A}" type="pres">
      <dgm:prSet presAssocID="{F891B321-3966-4C4E-8A86-8EC29A1B4872}" presName="desTx" presStyleLbl="revTx" presStyleIdx="1" presStyleCnt="8">
        <dgm:presLayoutVars/>
      </dgm:prSet>
      <dgm:spPr/>
    </dgm:pt>
    <dgm:pt modelId="{1459B5E2-11A8-4B34-8F68-FCFD4C4933EE}" type="pres">
      <dgm:prSet presAssocID="{D51EAA8F-0A3A-4E18-80DD-81E323EF78BE}" presName="sibTrans" presStyleCnt="0"/>
      <dgm:spPr/>
    </dgm:pt>
    <dgm:pt modelId="{D79C702B-C9B3-4F31-84CF-94D0DA30595C}" type="pres">
      <dgm:prSet presAssocID="{E45597CC-1DF9-4A24-85D2-348716EFBBB1}" presName="compNode" presStyleCnt="0"/>
      <dgm:spPr/>
    </dgm:pt>
    <dgm:pt modelId="{1B53B5DE-2AF6-4DCA-B405-C25D2167272C}" type="pres">
      <dgm:prSet presAssocID="{E45597CC-1DF9-4A24-85D2-348716EFBB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350FBC0-85CF-4BE3-9498-76A66E4203BA}" type="pres">
      <dgm:prSet presAssocID="{E45597CC-1DF9-4A24-85D2-348716EFBBB1}" presName="iconSpace" presStyleCnt="0"/>
      <dgm:spPr/>
    </dgm:pt>
    <dgm:pt modelId="{7A3CF4F2-A0A1-464B-AD92-2D91DE388390}" type="pres">
      <dgm:prSet presAssocID="{E45597CC-1DF9-4A24-85D2-348716EFBBB1}" presName="parTx" presStyleLbl="revTx" presStyleIdx="2" presStyleCnt="8">
        <dgm:presLayoutVars>
          <dgm:chMax val="0"/>
          <dgm:chPref val="0"/>
        </dgm:presLayoutVars>
      </dgm:prSet>
      <dgm:spPr/>
    </dgm:pt>
    <dgm:pt modelId="{688C27FA-B1CE-4CC3-B6AD-CD7C76F0F5D0}" type="pres">
      <dgm:prSet presAssocID="{E45597CC-1DF9-4A24-85D2-348716EFBBB1}" presName="txSpace" presStyleCnt="0"/>
      <dgm:spPr/>
    </dgm:pt>
    <dgm:pt modelId="{D3529E1F-09DF-41B0-B5DB-7D18061F327D}" type="pres">
      <dgm:prSet presAssocID="{E45597CC-1DF9-4A24-85D2-348716EFBBB1}" presName="desTx" presStyleLbl="revTx" presStyleIdx="3" presStyleCnt="8">
        <dgm:presLayoutVars/>
      </dgm:prSet>
      <dgm:spPr/>
    </dgm:pt>
    <dgm:pt modelId="{74816381-8D67-4DEE-8FD8-43BAB0371172}" type="pres">
      <dgm:prSet presAssocID="{B9E80AB5-752D-4093-8DA0-5EC352A27B14}" presName="sibTrans" presStyleCnt="0"/>
      <dgm:spPr/>
    </dgm:pt>
    <dgm:pt modelId="{D133F408-858A-41C3-AFE3-183B9ED8AF88}" type="pres">
      <dgm:prSet presAssocID="{CAD9EAE1-DB26-44D8-A1AD-46D284DAC1BF}" presName="compNode" presStyleCnt="0"/>
      <dgm:spPr/>
    </dgm:pt>
    <dgm:pt modelId="{96D13223-54B7-4BDE-AE05-DAA6247F75D8}" type="pres">
      <dgm:prSet presAssocID="{CAD9EAE1-DB26-44D8-A1AD-46D284DAC1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FF93F08-44A5-4324-B685-16A1E1B5A46C}" type="pres">
      <dgm:prSet presAssocID="{CAD9EAE1-DB26-44D8-A1AD-46D284DAC1BF}" presName="iconSpace" presStyleCnt="0"/>
      <dgm:spPr/>
    </dgm:pt>
    <dgm:pt modelId="{A8928798-C56D-4D66-BF91-E60343F15A06}" type="pres">
      <dgm:prSet presAssocID="{CAD9EAE1-DB26-44D8-A1AD-46D284DAC1BF}" presName="parTx" presStyleLbl="revTx" presStyleIdx="4" presStyleCnt="8">
        <dgm:presLayoutVars>
          <dgm:chMax val="0"/>
          <dgm:chPref val="0"/>
        </dgm:presLayoutVars>
      </dgm:prSet>
      <dgm:spPr/>
    </dgm:pt>
    <dgm:pt modelId="{709635BA-1711-4056-A29B-2C6D0EE6EBE5}" type="pres">
      <dgm:prSet presAssocID="{CAD9EAE1-DB26-44D8-A1AD-46D284DAC1BF}" presName="txSpace" presStyleCnt="0"/>
      <dgm:spPr/>
    </dgm:pt>
    <dgm:pt modelId="{4B12703A-2CBD-41F5-97FE-C8C93C1D781A}" type="pres">
      <dgm:prSet presAssocID="{CAD9EAE1-DB26-44D8-A1AD-46D284DAC1BF}" presName="desTx" presStyleLbl="revTx" presStyleIdx="5" presStyleCnt="8">
        <dgm:presLayoutVars/>
      </dgm:prSet>
      <dgm:spPr/>
    </dgm:pt>
    <dgm:pt modelId="{E010EF2F-7CD1-4497-816F-6E43E631DA97}" type="pres">
      <dgm:prSet presAssocID="{B2F8A50A-267C-4431-8643-37110FEEA159}" presName="sibTrans" presStyleCnt="0"/>
      <dgm:spPr/>
    </dgm:pt>
    <dgm:pt modelId="{A6771D6B-C204-4EFD-A949-2182FC68C8D5}" type="pres">
      <dgm:prSet presAssocID="{57C3A71F-D5D6-4A42-A263-B0A569A1CAB4}" presName="compNode" presStyleCnt="0"/>
      <dgm:spPr/>
    </dgm:pt>
    <dgm:pt modelId="{6D7B93DD-1EE3-47C6-B285-8D04011B8A8F}" type="pres">
      <dgm:prSet presAssocID="{57C3A71F-D5D6-4A42-A263-B0A569A1CA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B9419C64-F2CA-46C8-8595-2747F316CF8F}" type="pres">
      <dgm:prSet presAssocID="{57C3A71F-D5D6-4A42-A263-B0A569A1CAB4}" presName="iconSpace" presStyleCnt="0"/>
      <dgm:spPr/>
    </dgm:pt>
    <dgm:pt modelId="{9444BA24-0EC1-4FA0-A31C-0845BC766A9A}" type="pres">
      <dgm:prSet presAssocID="{57C3A71F-D5D6-4A42-A263-B0A569A1CAB4}" presName="parTx" presStyleLbl="revTx" presStyleIdx="6" presStyleCnt="8">
        <dgm:presLayoutVars>
          <dgm:chMax val="0"/>
          <dgm:chPref val="0"/>
        </dgm:presLayoutVars>
      </dgm:prSet>
      <dgm:spPr/>
    </dgm:pt>
    <dgm:pt modelId="{D0249DB7-3FFC-4A5B-AABA-4918DF268083}" type="pres">
      <dgm:prSet presAssocID="{57C3A71F-D5D6-4A42-A263-B0A569A1CAB4}" presName="txSpace" presStyleCnt="0"/>
      <dgm:spPr/>
    </dgm:pt>
    <dgm:pt modelId="{FA57956A-3155-41BF-B350-AD6C57038EF3}" type="pres">
      <dgm:prSet presAssocID="{57C3A71F-D5D6-4A42-A263-B0A569A1CAB4}" presName="desTx" presStyleLbl="revTx" presStyleIdx="7" presStyleCnt="8">
        <dgm:presLayoutVars/>
      </dgm:prSet>
      <dgm:spPr/>
    </dgm:pt>
  </dgm:ptLst>
  <dgm:cxnLst>
    <dgm:cxn modelId="{05456503-7F07-4227-9976-C08921D966EC}" type="presOf" srcId="{28D78FE2-4FF4-423E-92B6-96B54CEFE0D8}" destId="{6FA54970-1335-452B-95CE-56BCCAE8905A}" srcOrd="0" destOrd="4" presId="urn:microsoft.com/office/officeart/2018/5/layout/CenteredIconLabelDescriptionList"/>
    <dgm:cxn modelId="{B980F911-51FE-4334-B482-4A73F207897F}" srcId="{F891B321-3966-4C4E-8A86-8EC29A1B4872}" destId="{57A2C508-7796-4B70-A34A-CB65CFA49CE7}" srcOrd="0" destOrd="0" parTransId="{5D805EB0-7BAC-4152-8EE1-16794534F6BA}" sibTransId="{1601ED95-9111-4D64-921E-FD9F678EFC1D}"/>
    <dgm:cxn modelId="{3AFAB221-0C35-4DEF-B3FB-977C9F69F9F1}" srcId="{E45597CC-1DF9-4A24-85D2-348716EFBBB1}" destId="{3DD06AE4-6C4A-47DA-8F2D-2825A70F9DC9}" srcOrd="0" destOrd="0" parTransId="{4F80BCA6-4AAA-4288-B815-63A6C9DEC2E6}" sibTransId="{1A76C6D1-9784-4C91-9855-554EBDD1CC83}"/>
    <dgm:cxn modelId="{C8039024-6A64-471D-9E37-35A673649424}" type="presOf" srcId="{3DD06AE4-6C4A-47DA-8F2D-2825A70F9DC9}" destId="{D3529E1F-09DF-41B0-B5DB-7D18061F327D}" srcOrd="0" destOrd="0" presId="urn:microsoft.com/office/officeart/2018/5/layout/CenteredIconLabelDescriptionList"/>
    <dgm:cxn modelId="{22527232-2FB9-4612-887C-B4BF63CAA76B}" srcId="{E45597CC-1DF9-4A24-85D2-348716EFBBB1}" destId="{2241EE5C-96CD-42E3-A640-8D7D1B942198}" srcOrd="3" destOrd="0" parTransId="{113739B2-9FE6-4C6C-AEB1-4448FD26B3D0}" sibTransId="{6687ADA5-A484-4D20-BEA4-591A30838C55}"/>
    <dgm:cxn modelId="{3940A033-931F-4C9F-BD44-19D3D520BDAC}" type="presOf" srcId="{A4C68ED6-29FA-4D24-9F77-4B41DC41C6E4}" destId="{4B12703A-2CBD-41F5-97FE-C8C93C1D781A}" srcOrd="0" destOrd="0" presId="urn:microsoft.com/office/officeart/2018/5/layout/CenteredIconLabelDescriptionList"/>
    <dgm:cxn modelId="{974F4B41-593B-487B-A04A-7EDF26E033DD}" type="presOf" srcId="{2241EE5C-96CD-42E3-A640-8D7D1B942198}" destId="{D3529E1F-09DF-41B0-B5DB-7D18061F327D}" srcOrd="0" destOrd="3" presId="urn:microsoft.com/office/officeart/2018/5/layout/CenteredIconLabelDescriptionList"/>
    <dgm:cxn modelId="{71436463-8AF5-4EC2-A5E6-4D88D58CC60E}" type="presOf" srcId="{FFC02E23-008B-443D-86D4-EBEDA59BC76A}" destId="{D3529E1F-09DF-41B0-B5DB-7D18061F327D}" srcOrd="0" destOrd="1" presId="urn:microsoft.com/office/officeart/2018/5/layout/CenteredIconLabelDescriptionList"/>
    <dgm:cxn modelId="{5467F965-9203-4B1C-8DE8-DB33525466A3}" type="presOf" srcId="{99898D13-C2EB-4356-9E8E-261D009ECAA3}" destId="{799C3EFF-58FC-4699-9EEF-706C38C94893}" srcOrd="0" destOrd="0" presId="urn:microsoft.com/office/officeart/2018/5/layout/CenteredIconLabelDescriptionList"/>
    <dgm:cxn modelId="{8F77D568-34CF-4BBE-A081-4C6AB29FDBBC}" type="presOf" srcId="{E45597CC-1DF9-4A24-85D2-348716EFBBB1}" destId="{7A3CF4F2-A0A1-464B-AD92-2D91DE388390}" srcOrd="0" destOrd="0" presId="urn:microsoft.com/office/officeart/2018/5/layout/CenteredIconLabelDescriptionList"/>
    <dgm:cxn modelId="{1BE41B4D-A629-4349-BB9E-51E51A93532B}" srcId="{99898D13-C2EB-4356-9E8E-261D009ECAA3}" destId="{E45597CC-1DF9-4A24-85D2-348716EFBBB1}" srcOrd="1" destOrd="0" parTransId="{BFB9412C-F51B-4A91-86B8-5383E82B3CC1}" sibTransId="{B9E80AB5-752D-4093-8DA0-5EC352A27B14}"/>
    <dgm:cxn modelId="{07546150-7AD5-4FFF-A721-5E0039D0681A}" type="presOf" srcId="{19A90CA2-9AA4-42A1-AF66-524787AB5438}" destId="{D3529E1F-09DF-41B0-B5DB-7D18061F327D}" srcOrd="0" destOrd="2" presId="urn:microsoft.com/office/officeart/2018/5/layout/CenteredIconLabelDescriptionList"/>
    <dgm:cxn modelId="{F9EB0774-FA56-4504-9E1D-B5CC822ABC0B}" type="presOf" srcId="{9E27C8D9-1EB6-48D7-94B4-90A284BE3335}" destId="{6FA54970-1335-452B-95CE-56BCCAE8905A}" srcOrd="0" destOrd="1" presId="urn:microsoft.com/office/officeart/2018/5/layout/CenteredIconLabelDescriptionList"/>
    <dgm:cxn modelId="{E6A52E58-21DE-456F-B0C9-F75866626620}" type="presOf" srcId="{6FD3EFF4-D918-4369-8F0B-B9141D4185AA}" destId="{6FA54970-1335-452B-95CE-56BCCAE8905A}" srcOrd="0" destOrd="2" presId="urn:microsoft.com/office/officeart/2018/5/layout/CenteredIconLabelDescriptionList"/>
    <dgm:cxn modelId="{4A1C107C-AB2F-444F-AF6A-A437CFBD80E8}" type="presOf" srcId="{72594972-13CC-43F8-B9C7-2D138E3339CB}" destId="{4B12703A-2CBD-41F5-97FE-C8C93C1D781A}" srcOrd="0" destOrd="1" presId="urn:microsoft.com/office/officeart/2018/5/layout/CenteredIconLabelDescriptionList"/>
    <dgm:cxn modelId="{65526F91-DB53-4C2C-B20E-BEBECF2909EF}" srcId="{F891B321-3966-4C4E-8A86-8EC29A1B4872}" destId="{9E27C8D9-1EB6-48D7-94B4-90A284BE3335}" srcOrd="1" destOrd="0" parTransId="{70C354D8-FCCD-43D3-95AC-F15261D9F5CD}" sibTransId="{41162ED9-9994-4FE4-8443-2BEF1199F718}"/>
    <dgm:cxn modelId="{1E263199-74FA-4FE7-B29A-0F6777897BD6}" type="presOf" srcId="{F891B321-3966-4C4E-8A86-8EC29A1B4872}" destId="{2DB71684-3E04-4C48-8618-5515FEEF80B6}" srcOrd="0" destOrd="0" presId="urn:microsoft.com/office/officeart/2018/5/layout/CenteredIconLabelDescriptionList"/>
    <dgm:cxn modelId="{856DFC9A-5288-43E2-A352-69C7E4F708E1}" type="presOf" srcId="{C52D4E52-0D31-40F5-B2C5-E096E2890F3F}" destId="{6FA54970-1335-452B-95CE-56BCCAE8905A}" srcOrd="0" destOrd="3" presId="urn:microsoft.com/office/officeart/2018/5/layout/CenteredIconLabelDescriptionList"/>
    <dgm:cxn modelId="{960BCD9D-2C8F-41B9-B164-C4CD36DDA0CB}" srcId="{99898D13-C2EB-4356-9E8E-261D009ECAA3}" destId="{F891B321-3966-4C4E-8A86-8EC29A1B4872}" srcOrd="0" destOrd="0" parTransId="{835CBA0D-BA4D-4506-86F9-BEE566A620E2}" sibTransId="{D51EAA8F-0A3A-4E18-80DD-81E323EF78BE}"/>
    <dgm:cxn modelId="{1C6BBCA9-75D8-4030-80D5-C3DA464E91DF}" srcId="{CAD9EAE1-DB26-44D8-A1AD-46D284DAC1BF}" destId="{A4C68ED6-29FA-4D24-9F77-4B41DC41C6E4}" srcOrd="0" destOrd="0" parTransId="{D5353364-7F6B-479D-8090-E41FC25B5AD4}" sibTransId="{920217DE-5083-42CD-BE69-F586CFA5F0E4}"/>
    <dgm:cxn modelId="{E51C08AE-FC56-464C-A704-A95564AF79EB}" srcId="{E45597CC-1DF9-4A24-85D2-348716EFBBB1}" destId="{19A90CA2-9AA4-42A1-AF66-524787AB5438}" srcOrd="2" destOrd="0" parTransId="{836A06C7-6238-4B36-B4CB-E70D26443916}" sibTransId="{2BF115B0-4717-42F3-8728-82AAF8AD3363}"/>
    <dgm:cxn modelId="{ACB7C5BA-8A71-4DA9-A861-128F7AB7F86C}" srcId="{F891B321-3966-4C4E-8A86-8EC29A1B4872}" destId="{28D78FE2-4FF4-423E-92B6-96B54CEFE0D8}" srcOrd="4" destOrd="0" parTransId="{95610FF6-3405-410A-A499-E6661AB8B587}" sibTransId="{245DC48D-1310-4D57-BEF5-CDB451B6493F}"/>
    <dgm:cxn modelId="{1F4D4CCB-8584-494A-B76E-ACDA5718939A}" srcId="{F891B321-3966-4C4E-8A86-8EC29A1B4872}" destId="{C52D4E52-0D31-40F5-B2C5-E096E2890F3F}" srcOrd="3" destOrd="0" parTransId="{26F42E72-CB46-497F-B4B0-4E2137B7FE16}" sibTransId="{1FBA8C78-82FF-4B53-96E6-A4CD6478BA47}"/>
    <dgm:cxn modelId="{E7FB67DD-CFA4-4C05-BAA7-1EEB621B6C7D}" srcId="{CAD9EAE1-DB26-44D8-A1AD-46D284DAC1BF}" destId="{72594972-13CC-43F8-B9C7-2D138E3339CB}" srcOrd="1" destOrd="0" parTransId="{0C894159-8A2A-4615-9DE0-D7DCB1267FB5}" sibTransId="{B4B961BF-BC5E-40C5-8E21-31AB09E6ACD1}"/>
    <dgm:cxn modelId="{6638D8DF-1A23-4EDE-82EF-F25F4B178A6E}" type="presOf" srcId="{CAD9EAE1-DB26-44D8-A1AD-46D284DAC1BF}" destId="{A8928798-C56D-4D66-BF91-E60343F15A06}" srcOrd="0" destOrd="0" presId="urn:microsoft.com/office/officeart/2018/5/layout/CenteredIconLabelDescriptionList"/>
    <dgm:cxn modelId="{8BECA4E0-4030-4592-B139-D2D03F9B2958}" srcId="{99898D13-C2EB-4356-9E8E-261D009ECAA3}" destId="{CAD9EAE1-DB26-44D8-A1AD-46D284DAC1BF}" srcOrd="2" destOrd="0" parTransId="{8598907E-CAD2-4838-98F6-6091B1720D98}" sibTransId="{B2F8A50A-267C-4431-8643-37110FEEA159}"/>
    <dgm:cxn modelId="{B7D410E4-AEBF-4267-B0A1-479F15189DB2}" type="presOf" srcId="{57A2C508-7796-4B70-A34A-CB65CFA49CE7}" destId="{6FA54970-1335-452B-95CE-56BCCAE8905A}" srcOrd="0" destOrd="0" presId="urn:microsoft.com/office/officeart/2018/5/layout/CenteredIconLabelDescriptionList"/>
    <dgm:cxn modelId="{624B2DED-C3A0-4A98-81B7-A88AC55BC7DD}" srcId="{E45597CC-1DF9-4A24-85D2-348716EFBBB1}" destId="{FFC02E23-008B-443D-86D4-EBEDA59BC76A}" srcOrd="1" destOrd="0" parTransId="{0065C7B1-879A-4ED3-A368-6BE3CB6EF316}" sibTransId="{EFD3A9D7-E7C2-4FC2-8A2D-D745F68A9EA2}"/>
    <dgm:cxn modelId="{7E7058ED-468A-4832-A711-954FA7C467AD}" srcId="{99898D13-C2EB-4356-9E8E-261D009ECAA3}" destId="{57C3A71F-D5D6-4A42-A263-B0A569A1CAB4}" srcOrd="3" destOrd="0" parTransId="{0CE5EE4D-1D54-4DF2-B504-D62480A8D6B1}" sibTransId="{69AC1A3A-C2AD-45B4-9C6B-455966535847}"/>
    <dgm:cxn modelId="{FD4E65F1-BB11-49B1-8EA8-0266452021D8}" type="presOf" srcId="{57C3A71F-D5D6-4A42-A263-B0A569A1CAB4}" destId="{9444BA24-0EC1-4FA0-A31C-0845BC766A9A}" srcOrd="0" destOrd="0" presId="urn:microsoft.com/office/officeart/2018/5/layout/CenteredIconLabelDescriptionList"/>
    <dgm:cxn modelId="{3DCFA4F6-1A4A-47F4-86DB-1F396592DF41}" srcId="{F891B321-3966-4C4E-8A86-8EC29A1B4872}" destId="{6FD3EFF4-D918-4369-8F0B-B9141D4185AA}" srcOrd="2" destOrd="0" parTransId="{5AF473C7-1FD8-41BE-B737-C3C7A2D9F937}" sibTransId="{8041332F-894A-4E7E-A756-DB175AFAFBB1}"/>
    <dgm:cxn modelId="{B545F933-CA9A-405B-BE67-2F083AE868E6}" type="presParOf" srcId="{799C3EFF-58FC-4699-9EEF-706C38C94893}" destId="{6AD073E3-F26D-4227-95E5-55E5C434A89E}" srcOrd="0" destOrd="0" presId="urn:microsoft.com/office/officeart/2018/5/layout/CenteredIconLabelDescriptionList"/>
    <dgm:cxn modelId="{3B52B699-1F39-4003-9A54-057AE34D8EC9}" type="presParOf" srcId="{6AD073E3-F26D-4227-95E5-55E5C434A89E}" destId="{ACAFBD65-A0F6-4413-9106-5676173B052C}" srcOrd="0" destOrd="0" presId="urn:microsoft.com/office/officeart/2018/5/layout/CenteredIconLabelDescriptionList"/>
    <dgm:cxn modelId="{64D0E078-C2B8-4F46-A290-93682772C513}" type="presParOf" srcId="{6AD073E3-F26D-4227-95E5-55E5C434A89E}" destId="{5C639C24-D98D-490E-A575-50306D57FDA2}" srcOrd="1" destOrd="0" presId="urn:microsoft.com/office/officeart/2018/5/layout/CenteredIconLabelDescriptionList"/>
    <dgm:cxn modelId="{659B6484-AE44-43B6-A5FA-3D645614D0DF}" type="presParOf" srcId="{6AD073E3-F26D-4227-95E5-55E5C434A89E}" destId="{2DB71684-3E04-4C48-8618-5515FEEF80B6}" srcOrd="2" destOrd="0" presId="urn:microsoft.com/office/officeart/2018/5/layout/CenteredIconLabelDescriptionList"/>
    <dgm:cxn modelId="{E34B779F-6607-4A8A-A658-CFBDD4991E94}" type="presParOf" srcId="{6AD073E3-F26D-4227-95E5-55E5C434A89E}" destId="{A47A1BF4-8188-4763-87C0-31512EB497A7}" srcOrd="3" destOrd="0" presId="urn:microsoft.com/office/officeart/2018/5/layout/CenteredIconLabelDescriptionList"/>
    <dgm:cxn modelId="{3E0BB948-3202-44EA-90D5-F179072B31A5}" type="presParOf" srcId="{6AD073E3-F26D-4227-95E5-55E5C434A89E}" destId="{6FA54970-1335-452B-95CE-56BCCAE8905A}" srcOrd="4" destOrd="0" presId="urn:microsoft.com/office/officeart/2018/5/layout/CenteredIconLabelDescriptionList"/>
    <dgm:cxn modelId="{ABCF1CCA-8990-477B-A424-4BFAA8A3CACF}" type="presParOf" srcId="{799C3EFF-58FC-4699-9EEF-706C38C94893}" destId="{1459B5E2-11A8-4B34-8F68-FCFD4C4933EE}" srcOrd="1" destOrd="0" presId="urn:microsoft.com/office/officeart/2018/5/layout/CenteredIconLabelDescriptionList"/>
    <dgm:cxn modelId="{D4D0AAC0-DB54-44EC-950C-B8DB2788057B}" type="presParOf" srcId="{799C3EFF-58FC-4699-9EEF-706C38C94893}" destId="{D79C702B-C9B3-4F31-84CF-94D0DA30595C}" srcOrd="2" destOrd="0" presId="urn:microsoft.com/office/officeart/2018/5/layout/CenteredIconLabelDescriptionList"/>
    <dgm:cxn modelId="{E268D067-81E0-43D1-AE2C-DDDA7789E0C8}" type="presParOf" srcId="{D79C702B-C9B3-4F31-84CF-94D0DA30595C}" destId="{1B53B5DE-2AF6-4DCA-B405-C25D2167272C}" srcOrd="0" destOrd="0" presId="urn:microsoft.com/office/officeart/2018/5/layout/CenteredIconLabelDescriptionList"/>
    <dgm:cxn modelId="{7A8253D6-05B2-4027-8B52-1338B046B45C}" type="presParOf" srcId="{D79C702B-C9B3-4F31-84CF-94D0DA30595C}" destId="{4350FBC0-85CF-4BE3-9498-76A66E4203BA}" srcOrd="1" destOrd="0" presId="urn:microsoft.com/office/officeart/2018/5/layout/CenteredIconLabelDescriptionList"/>
    <dgm:cxn modelId="{145EA099-16D0-4B8A-ADC4-A0CB5A00B453}" type="presParOf" srcId="{D79C702B-C9B3-4F31-84CF-94D0DA30595C}" destId="{7A3CF4F2-A0A1-464B-AD92-2D91DE388390}" srcOrd="2" destOrd="0" presId="urn:microsoft.com/office/officeart/2018/5/layout/CenteredIconLabelDescriptionList"/>
    <dgm:cxn modelId="{ADADC63A-0869-463D-A101-F755B392D1F5}" type="presParOf" srcId="{D79C702B-C9B3-4F31-84CF-94D0DA30595C}" destId="{688C27FA-B1CE-4CC3-B6AD-CD7C76F0F5D0}" srcOrd="3" destOrd="0" presId="urn:microsoft.com/office/officeart/2018/5/layout/CenteredIconLabelDescriptionList"/>
    <dgm:cxn modelId="{554DCD95-B20A-4786-92C2-95FCA1477F80}" type="presParOf" srcId="{D79C702B-C9B3-4F31-84CF-94D0DA30595C}" destId="{D3529E1F-09DF-41B0-B5DB-7D18061F327D}" srcOrd="4" destOrd="0" presId="urn:microsoft.com/office/officeart/2018/5/layout/CenteredIconLabelDescriptionList"/>
    <dgm:cxn modelId="{38354DD9-79EF-4E7B-8AC5-A79B9B0F0D7F}" type="presParOf" srcId="{799C3EFF-58FC-4699-9EEF-706C38C94893}" destId="{74816381-8D67-4DEE-8FD8-43BAB0371172}" srcOrd="3" destOrd="0" presId="urn:microsoft.com/office/officeart/2018/5/layout/CenteredIconLabelDescriptionList"/>
    <dgm:cxn modelId="{02546E31-F0F2-43C0-A880-29C6E5B67E68}" type="presParOf" srcId="{799C3EFF-58FC-4699-9EEF-706C38C94893}" destId="{D133F408-858A-41C3-AFE3-183B9ED8AF88}" srcOrd="4" destOrd="0" presId="urn:microsoft.com/office/officeart/2018/5/layout/CenteredIconLabelDescriptionList"/>
    <dgm:cxn modelId="{922010D8-95DB-46CB-8F74-D3EE7B7C2397}" type="presParOf" srcId="{D133F408-858A-41C3-AFE3-183B9ED8AF88}" destId="{96D13223-54B7-4BDE-AE05-DAA6247F75D8}" srcOrd="0" destOrd="0" presId="urn:microsoft.com/office/officeart/2018/5/layout/CenteredIconLabelDescriptionList"/>
    <dgm:cxn modelId="{28F725FE-DC29-4235-969F-62F99C5A272E}" type="presParOf" srcId="{D133F408-858A-41C3-AFE3-183B9ED8AF88}" destId="{7FF93F08-44A5-4324-B685-16A1E1B5A46C}" srcOrd="1" destOrd="0" presId="urn:microsoft.com/office/officeart/2018/5/layout/CenteredIconLabelDescriptionList"/>
    <dgm:cxn modelId="{29855CC4-4561-4AAE-84B1-301C6B60F860}" type="presParOf" srcId="{D133F408-858A-41C3-AFE3-183B9ED8AF88}" destId="{A8928798-C56D-4D66-BF91-E60343F15A06}" srcOrd="2" destOrd="0" presId="urn:microsoft.com/office/officeart/2018/5/layout/CenteredIconLabelDescriptionList"/>
    <dgm:cxn modelId="{7357921D-A248-4018-B48A-084B31A8A811}" type="presParOf" srcId="{D133F408-858A-41C3-AFE3-183B9ED8AF88}" destId="{709635BA-1711-4056-A29B-2C6D0EE6EBE5}" srcOrd="3" destOrd="0" presId="urn:microsoft.com/office/officeart/2018/5/layout/CenteredIconLabelDescriptionList"/>
    <dgm:cxn modelId="{166272BD-3835-4B4A-AB3C-3A1A42430E4F}" type="presParOf" srcId="{D133F408-858A-41C3-AFE3-183B9ED8AF88}" destId="{4B12703A-2CBD-41F5-97FE-C8C93C1D781A}" srcOrd="4" destOrd="0" presId="urn:microsoft.com/office/officeart/2018/5/layout/CenteredIconLabelDescriptionList"/>
    <dgm:cxn modelId="{591041DC-F00B-4106-89BC-27F59D4E0A03}" type="presParOf" srcId="{799C3EFF-58FC-4699-9EEF-706C38C94893}" destId="{E010EF2F-7CD1-4497-816F-6E43E631DA97}" srcOrd="5" destOrd="0" presId="urn:microsoft.com/office/officeart/2018/5/layout/CenteredIconLabelDescriptionList"/>
    <dgm:cxn modelId="{8BB94D68-C604-4B7B-A5DD-3CBEBDA56B11}" type="presParOf" srcId="{799C3EFF-58FC-4699-9EEF-706C38C94893}" destId="{A6771D6B-C204-4EFD-A949-2182FC68C8D5}" srcOrd="6" destOrd="0" presId="urn:microsoft.com/office/officeart/2018/5/layout/CenteredIconLabelDescriptionList"/>
    <dgm:cxn modelId="{CA1C1A12-A72C-4C35-A726-0A2DC91C2C12}" type="presParOf" srcId="{A6771D6B-C204-4EFD-A949-2182FC68C8D5}" destId="{6D7B93DD-1EE3-47C6-B285-8D04011B8A8F}" srcOrd="0" destOrd="0" presId="urn:microsoft.com/office/officeart/2018/5/layout/CenteredIconLabelDescriptionList"/>
    <dgm:cxn modelId="{5F17A6B6-D181-4E74-9024-9FB082C09D39}" type="presParOf" srcId="{A6771D6B-C204-4EFD-A949-2182FC68C8D5}" destId="{B9419C64-F2CA-46C8-8595-2747F316CF8F}" srcOrd="1" destOrd="0" presId="urn:microsoft.com/office/officeart/2018/5/layout/CenteredIconLabelDescriptionList"/>
    <dgm:cxn modelId="{21C06480-7EBD-43B4-A63D-E42D11664EAB}" type="presParOf" srcId="{A6771D6B-C204-4EFD-A949-2182FC68C8D5}" destId="{9444BA24-0EC1-4FA0-A31C-0845BC766A9A}" srcOrd="2" destOrd="0" presId="urn:microsoft.com/office/officeart/2018/5/layout/CenteredIconLabelDescriptionList"/>
    <dgm:cxn modelId="{E9CFA968-471D-4023-9E5B-60696824A4A4}" type="presParOf" srcId="{A6771D6B-C204-4EFD-A949-2182FC68C8D5}" destId="{D0249DB7-3FFC-4A5B-AABA-4918DF268083}" srcOrd="3" destOrd="0" presId="urn:microsoft.com/office/officeart/2018/5/layout/CenteredIconLabelDescriptionList"/>
    <dgm:cxn modelId="{F1AE60D1-C6BD-4251-A2C2-3AE7982AD06B}" type="presParOf" srcId="{A6771D6B-C204-4EFD-A949-2182FC68C8D5}" destId="{FA57956A-3155-41BF-B350-AD6C57038EF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AA3191-7541-4829-8B98-A2505E8450D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F46666B5-10CE-49EA-955B-17195AA0F3C3}">
      <dgm:prSet/>
      <dgm:spPr/>
      <dgm:t>
        <a:bodyPr/>
        <a:lstStyle/>
        <a:p>
          <a:pPr>
            <a:lnSpc>
              <a:spcPct val="100000"/>
            </a:lnSpc>
            <a:defRPr b="1"/>
          </a:pPr>
          <a:r>
            <a:rPr lang="en-GB"/>
            <a:t>Design: </a:t>
          </a:r>
          <a:endParaRPr lang="en-US"/>
        </a:p>
      </dgm:t>
    </dgm:pt>
    <dgm:pt modelId="{B69EF9AA-B534-49D1-89DD-F1788706BE4D}" type="parTrans" cxnId="{08C38556-000D-407B-A24C-4103707A266D}">
      <dgm:prSet/>
      <dgm:spPr/>
      <dgm:t>
        <a:bodyPr/>
        <a:lstStyle/>
        <a:p>
          <a:endParaRPr lang="en-US"/>
        </a:p>
      </dgm:t>
    </dgm:pt>
    <dgm:pt modelId="{AF073B83-34ED-4654-8F7B-1499BBB6C0BA}" type="sibTrans" cxnId="{08C38556-000D-407B-A24C-4103707A266D}">
      <dgm:prSet/>
      <dgm:spPr/>
      <dgm:t>
        <a:bodyPr/>
        <a:lstStyle/>
        <a:p>
          <a:endParaRPr lang="en-US"/>
        </a:p>
      </dgm:t>
    </dgm:pt>
    <dgm:pt modelId="{ABA7C71A-FAA2-4FD0-9143-D9360D509D78}">
      <dgm:prSet/>
      <dgm:spPr/>
      <dgm:t>
        <a:bodyPr/>
        <a:lstStyle/>
        <a:p>
          <a:pPr>
            <a:lnSpc>
              <a:spcPct val="100000"/>
            </a:lnSpc>
          </a:pPr>
          <a:r>
            <a:rPr lang="en-GB" dirty="0"/>
            <a:t>Aims</a:t>
          </a:r>
          <a:endParaRPr lang="en-US" dirty="0"/>
        </a:p>
      </dgm:t>
    </dgm:pt>
    <dgm:pt modelId="{92FDE58F-1407-495D-94F3-C78094DE7BB7}" type="parTrans" cxnId="{A3591BD6-606D-4EC1-B5D2-010B323C6F41}">
      <dgm:prSet/>
      <dgm:spPr/>
      <dgm:t>
        <a:bodyPr/>
        <a:lstStyle/>
        <a:p>
          <a:endParaRPr lang="en-US"/>
        </a:p>
      </dgm:t>
    </dgm:pt>
    <dgm:pt modelId="{50F3228C-7335-4225-A1F4-E5470F535E45}" type="sibTrans" cxnId="{A3591BD6-606D-4EC1-B5D2-010B323C6F41}">
      <dgm:prSet/>
      <dgm:spPr/>
      <dgm:t>
        <a:bodyPr/>
        <a:lstStyle/>
        <a:p>
          <a:endParaRPr lang="en-US"/>
        </a:p>
      </dgm:t>
    </dgm:pt>
    <dgm:pt modelId="{F6E34195-C4FC-4D15-9376-76E4A050F223}">
      <dgm:prSet/>
      <dgm:spPr/>
      <dgm:t>
        <a:bodyPr/>
        <a:lstStyle/>
        <a:p>
          <a:pPr>
            <a:lnSpc>
              <a:spcPct val="100000"/>
            </a:lnSpc>
          </a:pPr>
          <a:r>
            <a:rPr lang="en-GB" dirty="0"/>
            <a:t>Priorities</a:t>
          </a:r>
          <a:endParaRPr lang="en-US" dirty="0"/>
        </a:p>
      </dgm:t>
    </dgm:pt>
    <dgm:pt modelId="{7789D43F-F475-4552-8028-3945088AD425}" type="parTrans" cxnId="{0D148062-DE4D-4716-A76E-D4CD0EA2A6AD}">
      <dgm:prSet/>
      <dgm:spPr/>
      <dgm:t>
        <a:bodyPr/>
        <a:lstStyle/>
        <a:p>
          <a:endParaRPr lang="en-US"/>
        </a:p>
      </dgm:t>
    </dgm:pt>
    <dgm:pt modelId="{9FA13404-B0E1-446E-ABE4-EB1BB053AA93}" type="sibTrans" cxnId="{0D148062-DE4D-4716-A76E-D4CD0EA2A6AD}">
      <dgm:prSet/>
      <dgm:spPr/>
      <dgm:t>
        <a:bodyPr/>
        <a:lstStyle/>
        <a:p>
          <a:endParaRPr lang="en-US"/>
        </a:p>
      </dgm:t>
    </dgm:pt>
    <dgm:pt modelId="{2A00BE78-3AC0-4614-983D-5A10E8D4D57A}">
      <dgm:prSet/>
      <dgm:spPr/>
      <dgm:t>
        <a:bodyPr/>
        <a:lstStyle/>
        <a:p>
          <a:pPr>
            <a:lnSpc>
              <a:spcPct val="100000"/>
            </a:lnSpc>
          </a:pPr>
          <a:r>
            <a:rPr lang="en-GB" dirty="0"/>
            <a:t>Theory/ practice</a:t>
          </a:r>
          <a:endParaRPr lang="en-US" dirty="0"/>
        </a:p>
      </dgm:t>
    </dgm:pt>
    <dgm:pt modelId="{63921C38-6514-440C-83E1-52C4EB104EE7}" type="parTrans" cxnId="{3B0EA8DE-5C69-4D92-A808-C46D7C25AF16}">
      <dgm:prSet/>
      <dgm:spPr/>
      <dgm:t>
        <a:bodyPr/>
        <a:lstStyle/>
        <a:p>
          <a:endParaRPr lang="en-US"/>
        </a:p>
      </dgm:t>
    </dgm:pt>
    <dgm:pt modelId="{93E6F753-ED99-44F0-8460-F4AF45A475A8}" type="sibTrans" cxnId="{3B0EA8DE-5C69-4D92-A808-C46D7C25AF16}">
      <dgm:prSet/>
      <dgm:spPr/>
      <dgm:t>
        <a:bodyPr/>
        <a:lstStyle/>
        <a:p>
          <a:endParaRPr lang="en-US"/>
        </a:p>
      </dgm:t>
    </dgm:pt>
    <dgm:pt modelId="{764CF725-6A0F-4CDF-BF2B-9356EBB71862}">
      <dgm:prSet/>
      <dgm:spPr/>
      <dgm:t>
        <a:bodyPr/>
        <a:lstStyle/>
        <a:p>
          <a:pPr>
            <a:lnSpc>
              <a:spcPct val="100000"/>
            </a:lnSpc>
          </a:pPr>
          <a:r>
            <a:rPr lang="en-GB" dirty="0"/>
            <a:t>Good practice </a:t>
          </a:r>
          <a:endParaRPr lang="en-US" dirty="0"/>
        </a:p>
      </dgm:t>
    </dgm:pt>
    <dgm:pt modelId="{9F68A66E-34FF-4E41-9B51-16B368344200}" type="parTrans" cxnId="{E1EF8DF0-A11D-4A88-A37F-CCBF476A8AC4}">
      <dgm:prSet/>
      <dgm:spPr/>
      <dgm:t>
        <a:bodyPr/>
        <a:lstStyle/>
        <a:p>
          <a:endParaRPr lang="en-US"/>
        </a:p>
      </dgm:t>
    </dgm:pt>
    <dgm:pt modelId="{E9C0A66C-6C05-48D6-A253-1C4C8FED29A9}" type="sibTrans" cxnId="{E1EF8DF0-A11D-4A88-A37F-CCBF476A8AC4}">
      <dgm:prSet/>
      <dgm:spPr/>
      <dgm:t>
        <a:bodyPr/>
        <a:lstStyle/>
        <a:p>
          <a:endParaRPr lang="en-US"/>
        </a:p>
      </dgm:t>
    </dgm:pt>
    <dgm:pt modelId="{99C31AF7-A483-467F-8119-C8597F5E5FCE}">
      <dgm:prSet/>
      <dgm:spPr/>
      <dgm:t>
        <a:bodyPr/>
        <a:lstStyle/>
        <a:p>
          <a:pPr>
            <a:lnSpc>
              <a:spcPct val="100000"/>
            </a:lnSpc>
            <a:defRPr b="1"/>
          </a:pPr>
          <a:r>
            <a:rPr lang="en-GB"/>
            <a:t>Practical factors</a:t>
          </a:r>
          <a:endParaRPr lang="en-US"/>
        </a:p>
      </dgm:t>
    </dgm:pt>
    <dgm:pt modelId="{3071DED5-21FF-475E-9D07-990D82AAB110}" type="parTrans" cxnId="{34436E76-DCE3-4700-BAFE-08A656F039AD}">
      <dgm:prSet/>
      <dgm:spPr/>
      <dgm:t>
        <a:bodyPr/>
        <a:lstStyle/>
        <a:p>
          <a:endParaRPr lang="en-US"/>
        </a:p>
      </dgm:t>
    </dgm:pt>
    <dgm:pt modelId="{D50178D3-47AC-45FF-8A9E-AAFDB112A17D}" type="sibTrans" cxnId="{34436E76-DCE3-4700-BAFE-08A656F039AD}">
      <dgm:prSet/>
      <dgm:spPr/>
      <dgm:t>
        <a:bodyPr/>
        <a:lstStyle/>
        <a:p>
          <a:endParaRPr lang="en-US"/>
        </a:p>
      </dgm:t>
    </dgm:pt>
    <dgm:pt modelId="{4A5CBA12-06DA-4D38-800A-E436CE08C710}">
      <dgm:prSet/>
      <dgm:spPr/>
      <dgm:t>
        <a:bodyPr/>
        <a:lstStyle/>
        <a:p>
          <a:pPr>
            <a:lnSpc>
              <a:spcPct val="100000"/>
            </a:lnSpc>
            <a:defRPr b="1"/>
          </a:pPr>
          <a:r>
            <a:rPr lang="en-GB" dirty="0"/>
            <a:t>Barriers and overcoming them</a:t>
          </a:r>
          <a:endParaRPr lang="en-US" dirty="0"/>
        </a:p>
      </dgm:t>
    </dgm:pt>
    <dgm:pt modelId="{FCCA11E4-34F7-4B0F-984D-72F281D0DBAB}" type="parTrans" cxnId="{97E448D6-78C8-4F01-BB10-E737972CD510}">
      <dgm:prSet/>
      <dgm:spPr/>
      <dgm:t>
        <a:bodyPr/>
        <a:lstStyle/>
        <a:p>
          <a:endParaRPr lang="en-US"/>
        </a:p>
      </dgm:t>
    </dgm:pt>
    <dgm:pt modelId="{9D8DAFEA-076E-4C1E-BA20-1E5F20917308}" type="sibTrans" cxnId="{97E448D6-78C8-4F01-BB10-E737972CD510}">
      <dgm:prSet/>
      <dgm:spPr/>
      <dgm:t>
        <a:bodyPr/>
        <a:lstStyle/>
        <a:p>
          <a:endParaRPr lang="en-US"/>
        </a:p>
      </dgm:t>
    </dgm:pt>
    <dgm:pt modelId="{F437E43D-596E-4695-865B-64BD5A51987D}" type="pres">
      <dgm:prSet presAssocID="{9AAA3191-7541-4829-8B98-A2505E8450D7}" presName="root" presStyleCnt="0">
        <dgm:presLayoutVars>
          <dgm:dir/>
          <dgm:resizeHandles val="exact"/>
        </dgm:presLayoutVars>
      </dgm:prSet>
      <dgm:spPr/>
    </dgm:pt>
    <dgm:pt modelId="{D4D79095-193F-48EB-9F07-1BE458FE2FAB}" type="pres">
      <dgm:prSet presAssocID="{F46666B5-10CE-49EA-955B-17195AA0F3C3}" presName="compNode" presStyleCnt="0"/>
      <dgm:spPr/>
    </dgm:pt>
    <dgm:pt modelId="{762EBB1D-3CB7-43C9-902D-8CEE077F5C1C}" type="pres">
      <dgm:prSet presAssocID="{F46666B5-10CE-49EA-955B-17195AA0F3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AC4BBA69-00E5-4D88-B2E6-19E4E08C3DF5}" type="pres">
      <dgm:prSet presAssocID="{F46666B5-10CE-49EA-955B-17195AA0F3C3}" presName="iconSpace" presStyleCnt="0"/>
      <dgm:spPr/>
    </dgm:pt>
    <dgm:pt modelId="{3068EA28-8B98-46DD-96C8-37E69023EC14}" type="pres">
      <dgm:prSet presAssocID="{F46666B5-10CE-49EA-955B-17195AA0F3C3}" presName="parTx" presStyleLbl="revTx" presStyleIdx="0" presStyleCnt="6">
        <dgm:presLayoutVars>
          <dgm:chMax val="0"/>
          <dgm:chPref val="0"/>
        </dgm:presLayoutVars>
      </dgm:prSet>
      <dgm:spPr/>
    </dgm:pt>
    <dgm:pt modelId="{5D97F2CA-AD9F-4095-8AA0-EB90412418D5}" type="pres">
      <dgm:prSet presAssocID="{F46666B5-10CE-49EA-955B-17195AA0F3C3}" presName="txSpace" presStyleCnt="0"/>
      <dgm:spPr/>
    </dgm:pt>
    <dgm:pt modelId="{29DE8008-4C52-475C-A9FA-EDE83719B654}" type="pres">
      <dgm:prSet presAssocID="{F46666B5-10CE-49EA-955B-17195AA0F3C3}" presName="desTx" presStyleLbl="revTx" presStyleIdx="1" presStyleCnt="6">
        <dgm:presLayoutVars/>
      </dgm:prSet>
      <dgm:spPr/>
    </dgm:pt>
    <dgm:pt modelId="{1ACE89E3-7F43-41BC-854C-44919D04C2AB}" type="pres">
      <dgm:prSet presAssocID="{AF073B83-34ED-4654-8F7B-1499BBB6C0BA}" presName="sibTrans" presStyleCnt="0"/>
      <dgm:spPr/>
    </dgm:pt>
    <dgm:pt modelId="{6F2D4470-277C-4EE2-945A-01CF6EAF3600}" type="pres">
      <dgm:prSet presAssocID="{99C31AF7-A483-467F-8119-C8597F5E5FCE}" presName="compNode" presStyleCnt="0"/>
      <dgm:spPr/>
    </dgm:pt>
    <dgm:pt modelId="{6D856A6E-AAC8-4052-BD4F-592FCE3B4FFE}" type="pres">
      <dgm:prSet presAssocID="{99C31AF7-A483-467F-8119-C8597F5E5FCE}"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a:ext>
      </dgm:extLst>
    </dgm:pt>
    <dgm:pt modelId="{A1B1D6A4-5E82-4EDB-9DBE-C331D02E8FDA}" type="pres">
      <dgm:prSet presAssocID="{99C31AF7-A483-467F-8119-C8597F5E5FCE}" presName="iconSpace" presStyleCnt="0"/>
      <dgm:spPr/>
    </dgm:pt>
    <dgm:pt modelId="{2A4782F7-7287-4262-A84F-6CE6B035DF88}" type="pres">
      <dgm:prSet presAssocID="{99C31AF7-A483-467F-8119-C8597F5E5FCE}" presName="parTx" presStyleLbl="revTx" presStyleIdx="2" presStyleCnt="6">
        <dgm:presLayoutVars>
          <dgm:chMax val="0"/>
          <dgm:chPref val="0"/>
        </dgm:presLayoutVars>
      </dgm:prSet>
      <dgm:spPr/>
    </dgm:pt>
    <dgm:pt modelId="{D32BF2AA-55D1-4F01-B70A-2F9A52B3690B}" type="pres">
      <dgm:prSet presAssocID="{99C31AF7-A483-467F-8119-C8597F5E5FCE}" presName="txSpace" presStyleCnt="0"/>
      <dgm:spPr/>
    </dgm:pt>
    <dgm:pt modelId="{558CA076-DD5B-4B61-87FE-970B31FA669D}" type="pres">
      <dgm:prSet presAssocID="{99C31AF7-A483-467F-8119-C8597F5E5FCE}" presName="desTx" presStyleLbl="revTx" presStyleIdx="3" presStyleCnt="6">
        <dgm:presLayoutVars/>
      </dgm:prSet>
      <dgm:spPr/>
    </dgm:pt>
    <dgm:pt modelId="{76FA4887-039B-4125-92A2-4C15C5F6F6D5}" type="pres">
      <dgm:prSet presAssocID="{D50178D3-47AC-45FF-8A9E-AAFDB112A17D}" presName="sibTrans" presStyleCnt="0"/>
      <dgm:spPr/>
    </dgm:pt>
    <dgm:pt modelId="{0D66D70C-8C94-4BE1-9EA1-832261997725}" type="pres">
      <dgm:prSet presAssocID="{4A5CBA12-06DA-4D38-800A-E436CE08C710}" presName="compNode" presStyleCnt="0"/>
      <dgm:spPr/>
    </dgm:pt>
    <dgm:pt modelId="{90EE9C44-B933-4856-B107-36A1F475FEAD}" type="pres">
      <dgm:prSet presAssocID="{4A5CBA12-06DA-4D38-800A-E436CE08C710}"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assroom"/>
        </a:ext>
      </dgm:extLst>
    </dgm:pt>
    <dgm:pt modelId="{E0FC320F-21E6-49F7-A0C4-771DF468A39C}" type="pres">
      <dgm:prSet presAssocID="{4A5CBA12-06DA-4D38-800A-E436CE08C710}" presName="iconSpace" presStyleCnt="0"/>
      <dgm:spPr/>
    </dgm:pt>
    <dgm:pt modelId="{74104B13-4DCE-4319-951C-541937784D96}" type="pres">
      <dgm:prSet presAssocID="{4A5CBA12-06DA-4D38-800A-E436CE08C710}" presName="parTx" presStyleLbl="revTx" presStyleIdx="4" presStyleCnt="6">
        <dgm:presLayoutVars>
          <dgm:chMax val="0"/>
          <dgm:chPref val="0"/>
        </dgm:presLayoutVars>
      </dgm:prSet>
      <dgm:spPr/>
    </dgm:pt>
    <dgm:pt modelId="{A91B5E4A-E2C2-4D5D-9612-B47AB5757547}" type="pres">
      <dgm:prSet presAssocID="{4A5CBA12-06DA-4D38-800A-E436CE08C710}" presName="txSpace" presStyleCnt="0"/>
      <dgm:spPr/>
    </dgm:pt>
    <dgm:pt modelId="{22850B0C-1FA7-44E9-ABBE-9E414FA09442}" type="pres">
      <dgm:prSet presAssocID="{4A5CBA12-06DA-4D38-800A-E436CE08C710}" presName="desTx" presStyleLbl="revTx" presStyleIdx="5" presStyleCnt="6">
        <dgm:presLayoutVars/>
      </dgm:prSet>
      <dgm:spPr/>
    </dgm:pt>
  </dgm:ptLst>
  <dgm:cxnLst>
    <dgm:cxn modelId="{1E5CA23F-2FA0-4FDC-80BB-B087D80E1DAD}" type="presOf" srcId="{4A5CBA12-06DA-4D38-800A-E436CE08C710}" destId="{74104B13-4DCE-4319-951C-541937784D96}" srcOrd="0" destOrd="0" presId="urn:microsoft.com/office/officeart/2018/5/layout/CenteredIconLabelDescriptionList"/>
    <dgm:cxn modelId="{0D148062-DE4D-4716-A76E-D4CD0EA2A6AD}" srcId="{F46666B5-10CE-49EA-955B-17195AA0F3C3}" destId="{F6E34195-C4FC-4D15-9376-76E4A050F223}" srcOrd="1" destOrd="0" parTransId="{7789D43F-F475-4552-8028-3945088AD425}" sibTransId="{9FA13404-B0E1-446E-ABE4-EB1BB053AA93}"/>
    <dgm:cxn modelId="{47EFDE6D-6E4C-4C3C-B697-278680A5C519}" type="presOf" srcId="{764CF725-6A0F-4CDF-BF2B-9356EBB71862}" destId="{29DE8008-4C52-475C-A9FA-EDE83719B654}" srcOrd="0" destOrd="3" presId="urn:microsoft.com/office/officeart/2018/5/layout/CenteredIconLabelDescriptionList"/>
    <dgm:cxn modelId="{34436E76-DCE3-4700-BAFE-08A656F039AD}" srcId="{9AAA3191-7541-4829-8B98-A2505E8450D7}" destId="{99C31AF7-A483-467F-8119-C8597F5E5FCE}" srcOrd="1" destOrd="0" parTransId="{3071DED5-21FF-475E-9D07-990D82AAB110}" sibTransId="{D50178D3-47AC-45FF-8A9E-AAFDB112A17D}"/>
    <dgm:cxn modelId="{08C38556-000D-407B-A24C-4103707A266D}" srcId="{9AAA3191-7541-4829-8B98-A2505E8450D7}" destId="{F46666B5-10CE-49EA-955B-17195AA0F3C3}" srcOrd="0" destOrd="0" parTransId="{B69EF9AA-B534-49D1-89DD-F1788706BE4D}" sibTransId="{AF073B83-34ED-4654-8F7B-1499BBB6C0BA}"/>
    <dgm:cxn modelId="{9DC383A5-C0E6-4C0C-832A-4231B0785000}" type="presOf" srcId="{2A00BE78-3AC0-4614-983D-5A10E8D4D57A}" destId="{29DE8008-4C52-475C-A9FA-EDE83719B654}" srcOrd="0" destOrd="2" presId="urn:microsoft.com/office/officeart/2018/5/layout/CenteredIconLabelDescriptionList"/>
    <dgm:cxn modelId="{83E6EDA7-FB48-4AA8-9029-D7B249E7114C}" type="presOf" srcId="{99C31AF7-A483-467F-8119-C8597F5E5FCE}" destId="{2A4782F7-7287-4262-A84F-6CE6B035DF88}" srcOrd="0" destOrd="0" presId="urn:microsoft.com/office/officeart/2018/5/layout/CenteredIconLabelDescriptionList"/>
    <dgm:cxn modelId="{D3309AD1-24FB-4E74-B706-159742EBDC3B}" type="presOf" srcId="{F46666B5-10CE-49EA-955B-17195AA0F3C3}" destId="{3068EA28-8B98-46DD-96C8-37E69023EC14}" srcOrd="0" destOrd="0" presId="urn:microsoft.com/office/officeart/2018/5/layout/CenteredIconLabelDescriptionList"/>
    <dgm:cxn modelId="{A3591BD6-606D-4EC1-B5D2-010B323C6F41}" srcId="{F46666B5-10CE-49EA-955B-17195AA0F3C3}" destId="{ABA7C71A-FAA2-4FD0-9143-D9360D509D78}" srcOrd="0" destOrd="0" parTransId="{92FDE58F-1407-495D-94F3-C78094DE7BB7}" sibTransId="{50F3228C-7335-4225-A1F4-E5470F535E45}"/>
    <dgm:cxn modelId="{97E448D6-78C8-4F01-BB10-E737972CD510}" srcId="{9AAA3191-7541-4829-8B98-A2505E8450D7}" destId="{4A5CBA12-06DA-4D38-800A-E436CE08C710}" srcOrd="2" destOrd="0" parTransId="{FCCA11E4-34F7-4B0F-984D-72F281D0DBAB}" sibTransId="{9D8DAFEA-076E-4C1E-BA20-1E5F20917308}"/>
    <dgm:cxn modelId="{D3E525D8-999C-4560-85DC-85370C012D5A}" type="presOf" srcId="{F6E34195-C4FC-4D15-9376-76E4A050F223}" destId="{29DE8008-4C52-475C-A9FA-EDE83719B654}" srcOrd="0" destOrd="1" presId="urn:microsoft.com/office/officeart/2018/5/layout/CenteredIconLabelDescriptionList"/>
    <dgm:cxn modelId="{3B0EA8DE-5C69-4D92-A808-C46D7C25AF16}" srcId="{F46666B5-10CE-49EA-955B-17195AA0F3C3}" destId="{2A00BE78-3AC0-4614-983D-5A10E8D4D57A}" srcOrd="2" destOrd="0" parTransId="{63921C38-6514-440C-83E1-52C4EB104EE7}" sibTransId="{93E6F753-ED99-44F0-8460-F4AF45A475A8}"/>
    <dgm:cxn modelId="{C4C7A2E9-30AF-4FBF-9B22-356D9599BB2B}" type="presOf" srcId="{9AAA3191-7541-4829-8B98-A2505E8450D7}" destId="{F437E43D-596E-4695-865B-64BD5A51987D}" srcOrd="0" destOrd="0" presId="urn:microsoft.com/office/officeart/2018/5/layout/CenteredIconLabelDescriptionList"/>
    <dgm:cxn modelId="{293CE1EF-0F42-4884-A12C-B97807B0C2C0}" type="presOf" srcId="{ABA7C71A-FAA2-4FD0-9143-D9360D509D78}" destId="{29DE8008-4C52-475C-A9FA-EDE83719B654}" srcOrd="0" destOrd="0" presId="urn:microsoft.com/office/officeart/2018/5/layout/CenteredIconLabelDescriptionList"/>
    <dgm:cxn modelId="{E1EF8DF0-A11D-4A88-A37F-CCBF476A8AC4}" srcId="{F46666B5-10CE-49EA-955B-17195AA0F3C3}" destId="{764CF725-6A0F-4CDF-BF2B-9356EBB71862}" srcOrd="3" destOrd="0" parTransId="{9F68A66E-34FF-4E41-9B51-16B368344200}" sibTransId="{E9C0A66C-6C05-48D6-A253-1C4C8FED29A9}"/>
    <dgm:cxn modelId="{D008A13A-0C3F-4B65-93FB-BA7FFB9E8964}" type="presParOf" srcId="{F437E43D-596E-4695-865B-64BD5A51987D}" destId="{D4D79095-193F-48EB-9F07-1BE458FE2FAB}" srcOrd="0" destOrd="0" presId="urn:microsoft.com/office/officeart/2018/5/layout/CenteredIconLabelDescriptionList"/>
    <dgm:cxn modelId="{1F40A908-7CEC-4932-954F-27680CF5D80F}" type="presParOf" srcId="{D4D79095-193F-48EB-9F07-1BE458FE2FAB}" destId="{762EBB1D-3CB7-43C9-902D-8CEE077F5C1C}" srcOrd="0" destOrd="0" presId="urn:microsoft.com/office/officeart/2018/5/layout/CenteredIconLabelDescriptionList"/>
    <dgm:cxn modelId="{65479584-49A9-45A2-9492-82CF0401CBBD}" type="presParOf" srcId="{D4D79095-193F-48EB-9F07-1BE458FE2FAB}" destId="{AC4BBA69-00E5-4D88-B2E6-19E4E08C3DF5}" srcOrd="1" destOrd="0" presId="urn:microsoft.com/office/officeart/2018/5/layout/CenteredIconLabelDescriptionList"/>
    <dgm:cxn modelId="{06DEAE25-2B6D-409C-948A-DCF298E0A571}" type="presParOf" srcId="{D4D79095-193F-48EB-9F07-1BE458FE2FAB}" destId="{3068EA28-8B98-46DD-96C8-37E69023EC14}" srcOrd="2" destOrd="0" presId="urn:microsoft.com/office/officeart/2018/5/layout/CenteredIconLabelDescriptionList"/>
    <dgm:cxn modelId="{743C6147-18C4-41B1-A376-647D1BC57F60}" type="presParOf" srcId="{D4D79095-193F-48EB-9F07-1BE458FE2FAB}" destId="{5D97F2CA-AD9F-4095-8AA0-EB90412418D5}" srcOrd="3" destOrd="0" presId="urn:microsoft.com/office/officeart/2018/5/layout/CenteredIconLabelDescriptionList"/>
    <dgm:cxn modelId="{0290A141-9BD7-4300-8918-FBEDF2DDFE12}" type="presParOf" srcId="{D4D79095-193F-48EB-9F07-1BE458FE2FAB}" destId="{29DE8008-4C52-475C-A9FA-EDE83719B654}" srcOrd="4" destOrd="0" presId="urn:microsoft.com/office/officeart/2018/5/layout/CenteredIconLabelDescriptionList"/>
    <dgm:cxn modelId="{58006E09-B235-4434-8D31-501C9F8FA8E5}" type="presParOf" srcId="{F437E43D-596E-4695-865B-64BD5A51987D}" destId="{1ACE89E3-7F43-41BC-854C-44919D04C2AB}" srcOrd="1" destOrd="0" presId="urn:microsoft.com/office/officeart/2018/5/layout/CenteredIconLabelDescriptionList"/>
    <dgm:cxn modelId="{5B5690E5-14B6-4777-BDC3-4AE531DBF4DF}" type="presParOf" srcId="{F437E43D-596E-4695-865B-64BD5A51987D}" destId="{6F2D4470-277C-4EE2-945A-01CF6EAF3600}" srcOrd="2" destOrd="0" presId="urn:microsoft.com/office/officeart/2018/5/layout/CenteredIconLabelDescriptionList"/>
    <dgm:cxn modelId="{BCC0A39C-66C5-43F4-A961-C62388B2D3A2}" type="presParOf" srcId="{6F2D4470-277C-4EE2-945A-01CF6EAF3600}" destId="{6D856A6E-AAC8-4052-BD4F-592FCE3B4FFE}" srcOrd="0" destOrd="0" presId="urn:microsoft.com/office/officeart/2018/5/layout/CenteredIconLabelDescriptionList"/>
    <dgm:cxn modelId="{FB8FDED5-D817-4DE5-8138-6E27CDD57B53}" type="presParOf" srcId="{6F2D4470-277C-4EE2-945A-01CF6EAF3600}" destId="{A1B1D6A4-5E82-4EDB-9DBE-C331D02E8FDA}" srcOrd="1" destOrd="0" presId="urn:microsoft.com/office/officeart/2018/5/layout/CenteredIconLabelDescriptionList"/>
    <dgm:cxn modelId="{F16DB709-198A-4F9D-85C8-BFB3F4EFE36E}" type="presParOf" srcId="{6F2D4470-277C-4EE2-945A-01CF6EAF3600}" destId="{2A4782F7-7287-4262-A84F-6CE6B035DF88}" srcOrd="2" destOrd="0" presId="urn:microsoft.com/office/officeart/2018/5/layout/CenteredIconLabelDescriptionList"/>
    <dgm:cxn modelId="{A9D27439-64C3-40C3-A5EC-627453442D7D}" type="presParOf" srcId="{6F2D4470-277C-4EE2-945A-01CF6EAF3600}" destId="{D32BF2AA-55D1-4F01-B70A-2F9A52B3690B}" srcOrd="3" destOrd="0" presId="urn:microsoft.com/office/officeart/2018/5/layout/CenteredIconLabelDescriptionList"/>
    <dgm:cxn modelId="{590C8AE1-4A92-49E7-8A16-D533C8A330F3}" type="presParOf" srcId="{6F2D4470-277C-4EE2-945A-01CF6EAF3600}" destId="{558CA076-DD5B-4B61-87FE-970B31FA669D}" srcOrd="4" destOrd="0" presId="urn:microsoft.com/office/officeart/2018/5/layout/CenteredIconLabelDescriptionList"/>
    <dgm:cxn modelId="{C75D12F5-767F-4A35-9D74-D6FE294C98CB}" type="presParOf" srcId="{F437E43D-596E-4695-865B-64BD5A51987D}" destId="{76FA4887-039B-4125-92A2-4C15C5F6F6D5}" srcOrd="3" destOrd="0" presId="urn:microsoft.com/office/officeart/2018/5/layout/CenteredIconLabelDescriptionList"/>
    <dgm:cxn modelId="{3DD08459-65B5-48B6-9328-3A7E1A7CD9CD}" type="presParOf" srcId="{F437E43D-596E-4695-865B-64BD5A51987D}" destId="{0D66D70C-8C94-4BE1-9EA1-832261997725}" srcOrd="4" destOrd="0" presId="urn:microsoft.com/office/officeart/2018/5/layout/CenteredIconLabelDescriptionList"/>
    <dgm:cxn modelId="{88D3A74C-CA40-43DA-BCC0-586A060C5D22}" type="presParOf" srcId="{0D66D70C-8C94-4BE1-9EA1-832261997725}" destId="{90EE9C44-B933-4856-B107-36A1F475FEAD}" srcOrd="0" destOrd="0" presId="urn:microsoft.com/office/officeart/2018/5/layout/CenteredIconLabelDescriptionList"/>
    <dgm:cxn modelId="{34D8A5BE-D885-4E7A-9635-B8466A17D8E2}" type="presParOf" srcId="{0D66D70C-8C94-4BE1-9EA1-832261997725}" destId="{E0FC320F-21E6-49F7-A0C4-771DF468A39C}" srcOrd="1" destOrd="0" presId="urn:microsoft.com/office/officeart/2018/5/layout/CenteredIconLabelDescriptionList"/>
    <dgm:cxn modelId="{418C5851-CE39-4098-93F4-B8ECD5BE8678}" type="presParOf" srcId="{0D66D70C-8C94-4BE1-9EA1-832261997725}" destId="{74104B13-4DCE-4319-951C-541937784D96}" srcOrd="2" destOrd="0" presId="urn:microsoft.com/office/officeart/2018/5/layout/CenteredIconLabelDescriptionList"/>
    <dgm:cxn modelId="{F2C29B01-5452-47DD-82B8-7C3AE120ED02}" type="presParOf" srcId="{0D66D70C-8C94-4BE1-9EA1-832261997725}" destId="{A91B5E4A-E2C2-4D5D-9612-B47AB5757547}" srcOrd="3" destOrd="0" presId="urn:microsoft.com/office/officeart/2018/5/layout/CenteredIconLabelDescriptionList"/>
    <dgm:cxn modelId="{E35DFAD1-BB80-46B3-BC49-ED4EE04E7C15}" type="presParOf" srcId="{0D66D70C-8C94-4BE1-9EA1-832261997725}" destId="{22850B0C-1FA7-44E9-ABBE-9E414FA0944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FBD65-A0F6-4413-9106-5676173B052C}">
      <dsp:nvSpPr>
        <dsp:cNvPr id="0" name=""/>
        <dsp:cNvSpPr/>
      </dsp:nvSpPr>
      <dsp:spPr>
        <a:xfrm>
          <a:off x="779570" y="423450"/>
          <a:ext cx="833443" cy="833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B71684-3E04-4C48-8618-5515FEEF80B6}">
      <dsp:nvSpPr>
        <dsp:cNvPr id="0" name=""/>
        <dsp:cNvSpPr/>
      </dsp:nvSpPr>
      <dsp:spPr>
        <a:xfrm>
          <a:off x="5658" y="1368572"/>
          <a:ext cx="2381266" cy="357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Designing a session: </a:t>
          </a:r>
          <a:endParaRPr lang="en-US" sz="1400" kern="1200"/>
        </a:p>
      </dsp:txBody>
      <dsp:txXfrm>
        <a:off x="5658" y="1368572"/>
        <a:ext cx="2381266" cy="357189"/>
      </dsp:txXfrm>
    </dsp:sp>
    <dsp:sp modelId="{6FA54970-1335-452B-95CE-56BCCAE8905A}">
      <dsp:nvSpPr>
        <dsp:cNvPr id="0" name=""/>
        <dsp:cNvSpPr/>
      </dsp:nvSpPr>
      <dsp:spPr>
        <a:xfrm>
          <a:off x="5658" y="1777706"/>
          <a:ext cx="2381266" cy="1242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Aims</a:t>
          </a:r>
          <a:endParaRPr lang="en-US" sz="1100" kern="1200"/>
        </a:p>
        <a:p>
          <a:pPr marL="0" lvl="0" indent="0" algn="ctr" defTabSz="488950">
            <a:lnSpc>
              <a:spcPct val="90000"/>
            </a:lnSpc>
            <a:spcBef>
              <a:spcPct val="0"/>
            </a:spcBef>
            <a:spcAft>
              <a:spcPct val="35000"/>
            </a:spcAft>
            <a:buNone/>
          </a:pPr>
          <a:r>
            <a:rPr lang="en-GB" sz="1100" kern="1200" dirty="0"/>
            <a:t>Understanding/ technical competence</a:t>
          </a:r>
          <a:endParaRPr lang="en-US" sz="1100" kern="1200" dirty="0"/>
        </a:p>
        <a:p>
          <a:pPr marL="0" lvl="0" indent="0" algn="ctr" defTabSz="488950">
            <a:lnSpc>
              <a:spcPct val="90000"/>
            </a:lnSpc>
            <a:spcBef>
              <a:spcPct val="0"/>
            </a:spcBef>
            <a:spcAft>
              <a:spcPct val="35000"/>
            </a:spcAft>
            <a:buNone/>
          </a:pPr>
          <a:r>
            <a:rPr lang="en-GB" sz="1100" kern="1200" dirty="0"/>
            <a:t>Theory/ practice</a:t>
          </a:r>
          <a:endParaRPr lang="en-US" sz="1100" kern="1200" dirty="0"/>
        </a:p>
        <a:p>
          <a:pPr marL="0" lvl="0" indent="0" algn="ctr" defTabSz="488950">
            <a:lnSpc>
              <a:spcPct val="90000"/>
            </a:lnSpc>
            <a:spcBef>
              <a:spcPct val="0"/>
            </a:spcBef>
            <a:spcAft>
              <a:spcPct val="35000"/>
            </a:spcAft>
            <a:buNone/>
          </a:pPr>
          <a:r>
            <a:rPr lang="en-US" sz="1100" kern="1200" dirty="0"/>
            <a:t>Designing a practical assignment</a:t>
          </a:r>
        </a:p>
        <a:p>
          <a:pPr marL="0" lvl="0" indent="0" algn="ctr" defTabSz="488950">
            <a:lnSpc>
              <a:spcPct val="90000"/>
            </a:lnSpc>
            <a:spcBef>
              <a:spcPct val="0"/>
            </a:spcBef>
            <a:spcAft>
              <a:spcPct val="35000"/>
            </a:spcAft>
            <a:buNone/>
          </a:pPr>
          <a:r>
            <a:rPr lang="en-US" sz="1100" kern="1200" dirty="0"/>
            <a:t>Presenting</a:t>
          </a:r>
        </a:p>
        <a:p>
          <a:pPr marL="0" lvl="0" indent="0" algn="ctr" defTabSz="488950">
            <a:lnSpc>
              <a:spcPct val="90000"/>
            </a:lnSpc>
            <a:spcBef>
              <a:spcPct val="0"/>
            </a:spcBef>
            <a:spcAft>
              <a:spcPct val="35000"/>
            </a:spcAft>
            <a:buNone/>
          </a:pPr>
          <a:r>
            <a:rPr lang="en-GB" sz="1100" kern="1200" dirty="0"/>
            <a:t>Working together/separately </a:t>
          </a:r>
          <a:endParaRPr lang="en-US" sz="1100" kern="1200" dirty="0"/>
        </a:p>
      </dsp:txBody>
      <dsp:txXfrm>
        <a:off x="5658" y="1777706"/>
        <a:ext cx="2381266" cy="1242948"/>
      </dsp:txXfrm>
    </dsp:sp>
    <dsp:sp modelId="{1B53B5DE-2AF6-4DCA-B405-C25D2167272C}">
      <dsp:nvSpPr>
        <dsp:cNvPr id="0" name=""/>
        <dsp:cNvSpPr/>
      </dsp:nvSpPr>
      <dsp:spPr>
        <a:xfrm>
          <a:off x="3577557" y="423450"/>
          <a:ext cx="833443" cy="8334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CF4F2-A0A1-464B-AD92-2D91DE388390}">
      <dsp:nvSpPr>
        <dsp:cNvPr id="0" name=""/>
        <dsp:cNvSpPr/>
      </dsp:nvSpPr>
      <dsp:spPr>
        <a:xfrm>
          <a:off x="2803646" y="1368572"/>
          <a:ext cx="2381266" cy="357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Practical factors: </a:t>
          </a:r>
          <a:endParaRPr lang="en-US" sz="1400" kern="1200"/>
        </a:p>
      </dsp:txBody>
      <dsp:txXfrm>
        <a:off x="2803646" y="1368572"/>
        <a:ext cx="2381266" cy="357189"/>
      </dsp:txXfrm>
    </dsp:sp>
    <dsp:sp modelId="{D3529E1F-09DF-41B0-B5DB-7D18061F327D}">
      <dsp:nvSpPr>
        <dsp:cNvPr id="0" name=""/>
        <dsp:cNvSpPr/>
      </dsp:nvSpPr>
      <dsp:spPr>
        <a:xfrm>
          <a:off x="2803646" y="1777706"/>
          <a:ext cx="2381266" cy="1242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Data </a:t>
          </a:r>
          <a:endParaRPr lang="en-US" sz="1100" kern="1200"/>
        </a:p>
        <a:p>
          <a:pPr marL="0" lvl="0" indent="0" algn="ctr" defTabSz="488950">
            <a:lnSpc>
              <a:spcPct val="90000"/>
            </a:lnSpc>
            <a:spcBef>
              <a:spcPct val="0"/>
            </a:spcBef>
            <a:spcAft>
              <a:spcPct val="35000"/>
            </a:spcAft>
            <a:buNone/>
          </a:pPr>
          <a:r>
            <a:rPr lang="en-GB" sz="1100" kern="1200"/>
            <a:t>Devices </a:t>
          </a:r>
          <a:endParaRPr lang="en-US" sz="1100" kern="1200"/>
        </a:p>
        <a:p>
          <a:pPr marL="0" lvl="0" indent="0" algn="ctr" defTabSz="488950">
            <a:lnSpc>
              <a:spcPct val="90000"/>
            </a:lnSpc>
            <a:spcBef>
              <a:spcPct val="0"/>
            </a:spcBef>
            <a:spcAft>
              <a:spcPct val="35000"/>
            </a:spcAft>
            <a:buNone/>
          </a:pPr>
          <a:r>
            <a:rPr lang="en-GB" sz="1100" kern="1200"/>
            <a:t>Software </a:t>
          </a:r>
          <a:endParaRPr lang="en-US" sz="1100" kern="1200"/>
        </a:p>
        <a:p>
          <a:pPr marL="0" lvl="0" indent="0" algn="ctr" defTabSz="488950">
            <a:lnSpc>
              <a:spcPct val="90000"/>
            </a:lnSpc>
            <a:spcBef>
              <a:spcPct val="0"/>
            </a:spcBef>
            <a:spcAft>
              <a:spcPct val="35000"/>
            </a:spcAft>
            <a:buNone/>
          </a:pPr>
          <a:r>
            <a:rPr lang="en-GB" sz="1100" kern="1200"/>
            <a:t>Materials</a:t>
          </a:r>
          <a:endParaRPr lang="en-US" sz="1100" kern="1200"/>
        </a:p>
      </dsp:txBody>
      <dsp:txXfrm>
        <a:off x="2803646" y="1777706"/>
        <a:ext cx="2381266" cy="1242948"/>
      </dsp:txXfrm>
    </dsp:sp>
    <dsp:sp modelId="{96D13223-54B7-4BDE-AE05-DAA6247F75D8}">
      <dsp:nvSpPr>
        <dsp:cNvPr id="0" name=""/>
        <dsp:cNvSpPr/>
      </dsp:nvSpPr>
      <dsp:spPr>
        <a:xfrm>
          <a:off x="6375545" y="423450"/>
          <a:ext cx="833443" cy="8334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928798-C56D-4D66-BF91-E60343F15A06}">
      <dsp:nvSpPr>
        <dsp:cNvPr id="0" name=""/>
        <dsp:cNvSpPr/>
      </dsp:nvSpPr>
      <dsp:spPr>
        <a:xfrm>
          <a:off x="5601633" y="1368572"/>
          <a:ext cx="2381266" cy="357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Barriers and overcoming them: </a:t>
          </a:r>
          <a:endParaRPr lang="en-US" sz="1400" kern="1200"/>
        </a:p>
      </dsp:txBody>
      <dsp:txXfrm>
        <a:off x="5601633" y="1368572"/>
        <a:ext cx="2381266" cy="357189"/>
      </dsp:txXfrm>
    </dsp:sp>
    <dsp:sp modelId="{4B12703A-2CBD-41F5-97FE-C8C93C1D781A}">
      <dsp:nvSpPr>
        <dsp:cNvPr id="0" name=""/>
        <dsp:cNvSpPr/>
      </dsp:nvSpPr>
      <dsp:spPr>
        <a:xfrm>
          <a:off x="5601633" y="1777706"/>
          <a:ext cx="2381266" cy="1242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Technical confidence </a:t>
          </a:r>
          <a:endParaRPr lang="en-US" sz="1100" kern="1200"/>
        </a:p>
        <a:p>
          <a:pPr marL="0" lvl="0" indent="0" algn="ctr" defTabSz="488950">
            <a:lnSpc>
              <a:spcPct val="90000"/>
            </a:lnSpc>
            <a:spcBef>
              <a:spcPct val="0"/>
            </a:spcBef>
            <a:spcAft>
              <a:spcPct val="35000"/>
            </a:spcAft>
            <a:buNone/>
          </a:pPr>
          <a:r>
            <a:rPr lang="en-GB" sz="1100" kern="1200"/>
            <a:t>Different levels of experience </a:t>
          </a:r>
          <a:endParaRPr lang="en-US" sz="1100" kern="1200"/>
        </a:p>
      </dsp:txBody>
      <dsp:txXfrm>
        <a:off x="5601633" y="1777706"/>
        <a:ext cx="2381266" cy="1242948"/>
      </dsp:txXfrm>
    </dsp:sp>
    <dsp:sp modelId="{6D7B93DD-1EE3-47C6-B285-8D04011B8A8F}">
      <dsp:nvSpPr>
        <dsp:cNvPr id="0" name=""/>
        <dsp:cNvSpPr/>
      </dsp:nvSpPr>
      <dsp:spPr>
        <a:xfrm>
          <a:off x="9173532" y="423450"/>
          <a:ext cx="833443" cy="8334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44BA24-0EC1-4FA0-A31C-0845BC766A9A}">
      <dsp:nvSpPr>
        <dsp:cNvPr id="0" name=""/>
        <dsp:cNvSpPr/>
      </dsp:nvSpPr>
      <dsp:spPr>
        <a:xfrm>
          <a:off x="8399621" y="1368572"/>
          <a:ext cx="2381266" cy="357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GB" sz="1400" kern="1200"/>
            <a:t>Doing it virtually</a:t>
          </a:r>
          <a:endParaRPr lang="en-US" sz="1400" kern="1200"/>
        </a:p>
      </dsp:txBody>
      <dsp:txXfrm>
        <a:off x="8399621" y="1368572"/>
        <a:ext cx="2381266" cy="357189"/>
      </dsp:txXfrm>
    </dsp:sp>
    <dsp:sp modelId="{FA57956A-3155-41BF-B350-AD6C57038EF3}">
      <dsp:nvSpPr>
        <dsp:cNvPr id="0" name=""/>
        <dsp:cNvSpPr/>
      </dsp:nvSpPr>
      <dsp:spPr>
        <a:xfrm>
          <a:off x="8399621" y="1777706"/>
          <a:ext cx="2381266" cy="12429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EBB1D-3CB7-43C9-902D-8CEE077F5C1C}">
      <dsp:nvSpPr>
        <dsp:cNvPr id="0" name=""/>
        <dsp:cNvSpPr/>
      </dsp:nvSpPr>
      <dsp:spPr>
        <a:xfrm>
          <a:off x="1051993" y="230475"/>
          <a:ext cx="1125516" cy="1125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68EA28-8B98-46DD-96C8-37E69023EC14}">
      <dsp:nvSpPr>
        <dsp:cNvPr id="0" name=""/>
        <dsp:cNvSpPr/>
      </dsp:nvSpPr>
      <dsp:spPr>
        <a:xfrm>
          <a:off x="6870" y="1484268"/>
          <a:ext cx="3215762" cy="48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Design: </a:t>
          </a:r>
          <a:endParaRPr lang="en-US" sz="1900" kern="1200"/>
        </a:p>
      </dsp:txBody>
      <dsp:txXfrm>
        <a:off x="6870" y="1484268"/>
        <a:ext cx="3215762" cy="482364"/>
      </dsp:txXfrm>
    </dsp:sp>
    <dsp:sp modelId="{29DE8008-4C52-475C-A9FA-EDE83719B654}">
      <dsp:nvSpPr>
        <dsp:cNvPr id="0" name=""/>
        <dsp:cNvSpPr/>
      </dsp:nvSpPr>
      <dsp:spPr>
        <a:xfrm>
          <a:off x="6870" y="2026295"/>
          <a:ext cx="3215762" cy="118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t>Aims</a:t>
          </a:r>
          <a:endParaRPr lang="en-US" sz="1500" kern="1200" dirty="0"/>
        </a:p>
        <a:p>
          <a:pPr marL="0" lvl="0" indent="0" algn="ctr" defTabSz="666750">
            <a:lnSpc>
              <a:spcPct val="100000"/>
            </a:lnSpc>
            <a:spcBef>
              <a:spcPct val="0"/>
            </a:spcBef>
            <a:spcAft>
              <a:spcPct val="35000"/>
            </a:spcAft>
            <a:buNone/>
          </a:pPr>
          <a:r>
            <a:rPr lang="en-GB" sz="1500" kern="1200" dirty="0"/>
            <a:t>Priorities</a:t>
          </a:r>
          <a:endParaRPr lang="en-US" sz="1500" kern="1200" dirty="0"/>
        </a:p>
        <a:p>
          <a:pPr marL="0" lvl="0" indent="0" algn="ctr" defTabSz="666750">
            <a:lnSpc>
              <a:spcPct val="100000"/>
            </a:lnSpc>
            <a:spcBef>
              <a:spcPct val="0"/>
            </a:spcBef>
            <a:spcAft>
              <a:spcPct val="35000"/>
            </a:spcAft>
            <a:buNone/>
          </a:pPr>
          <a:r>
            <a:rPr lang="en-GB" sz="1500" kern="1200" dirty="0"/>
            <a:t>Theory/ practice</a:t>
          </a:r>
          <a:endParaRPr lang="en-US" sz="1500" kern="1200" dirty="0"/>
        </a:p>
        <a:p>
          <a:pPr marL="0" lvl="0" indent="0" algn="ctr" defTabSz="666750">
            <a:lnSpc>
              <a:spcPct val="100000"/>
            </a:lnSpc>
            <a:spcBef>
              <a:spcPct val="0"/>
            </a:spcBef>
            <a:spcAft>
              <a:spcPct val="35000"/>
            </a:spcAft>
            <a:buNone/>
          </a:pPr>
          <a:r>
            <a:rPr lang="en-GB" sz="1500" kern="1200" dirty="0"/>
            <a:t>Good practice </a:t>
          </a:r>
          <a:endParaRPr lang="en-US" sz="1500" kern="1200" dirty="0"/>
        </a:p>
      </dsp:txBody>
      <dsp:txXfrm>
        <a:off x="6870" y="2026295"/>
        <a:ext cx="3215762" cy="1187333"/>
      </dsp:txXfrm>
    </dsp:sp>
    <dsp:sp modelId="{6D856A6E-AAC8-4052-BD4F-592FCE3B4FFE}">
      <dsp:nvSpPr>
        <dsp:cNvPr id="0" name=""/>
        <dsp:cNvSpPr/>
      </dsp:nvSpPr>
      <dsp:spPr>
        <a:xfrm>
          <a:off x="4830514" y="230475"/>
          <a:ext cx="1125516" cy="112551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4782F7-7287-4262-A84F-6CE6B035DF88}">
      <dsp:nvSpPr>
        <dsp:cNvPr id="0" name=""/>
        <dsp:cNvSpPr/>
      </dsp:nvSpPr>
      <dsp:spPr>
        <a:xfrm>
          <a:off x="3785391" y="1484268"/>
          <a:ext cx="3215762" cy="48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Practical factors</a:t>
          </a:r>
          <a:endParaRPr lang="en-US" sz="1900" kern="1200"/>
        </a:p>
      </dsp:txBody>
      <dsp:txXfrm>
        <a:off x="3785391" y="1484268"/>
        <a:ext cx="3215762" cy="482364"/>
      </dsp:txXfrm>
    </dsp:sp>
    <dsp:sp modelId="{558CA076-DD5B-4B61-87FE-970B31FA669D}">
      <dsp:nvSpPr>
        <dsp:cNvPr id="0" name=""/>
        <dsp:cNvSpPr/>
      </dsp:nvSpPr>
      <dsp:spPr>
        <a:xfrm>
          <a:off x="3785391" y="2026295"/>
          <a:ext cx="3215762" cy="1187333"/>
        </a:xfrm>
        <a:prstGeom prst="rect">
          <a:avLst/>
        </a:prstGeom>
        <a:noFill/>
        <a:ln>
          <a:noFill/>
        </a:ln>
        <a:effectLst/>
      </dsp:spPr>
      <dsp:style>
        <a:lnRef idx="0">
          <a:scrgbClr r="0" g="0" b="0"/>
        </a:lnRef>
        <a:fillRef idx="0">
          <a:scrgbClr r="0" g="0" b="0"/>
        </a:fillRef>
        <a:effectRef idx="0">
          <a:scrgbClr r="0" g="0" b="0"/>
        </a:effectRef>
        <a:fontRef idx="minor"/>
      </dsp:style>
    </dsp:sp>
    <dsp:sp modelId="{90EE9C44-B933-4856-B107-36A1F475FEAD}">
      <dsp:nvSpPr>
        <dsp:cNvPr id="0" name=""/>
        <dsp:cNvSpPr/>
      </dsp:nvSpPr>
      <dsp:spPr>
        <a:xfrm>
          <a:off x="8609035" y="230475"/>
          <a:ext cx="1125516" cy="112551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104B13-4DCE-4319-951C-541937784D96}">
      <dsp:nvSpPr>
        <dsp:cNvPr id="0" name=""/>
        <dsp:cNvSpPr/>
      </dsp:nvSpPr>
      <dsp:spPr>
        <a:xfrm>
          <a:off x="7563912" y="1484268"/>
          <a:ext cx="3215762" cy="48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dirty="0"/>
            <a:t>Barriers and overcoming them</a:t>
          </a:r>
          <a:endParaRPr lang="en-US" sz="1900" kern="1200" dirty="0"/>
        </a:p>
      </dsp:txBody>
      <dsp:txXfrm>
        <a:off x="7563912" y="1484268"/>
        <a:ext cx="3215762" cy="482364"/>
      </dsp:txXfrm>
    </dsp:sp>
    <dsp:sp modelId="{22850B0C-1FA7-44E9-ABBE-9E414FA09442}">
      <dsp:nvSpPr>
        <dsp:cNvPr id="0" name=""/>
        <dsp:cNvSpPr/>
      </dsp:nvSpPr>
      <dsp:spPr>
        <a:xfrm>
          <a:off x="7563912" y="2026295"/>
          <a:ext cx="3215762" cy="118733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8/4/2020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8/4/2020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hyperlink" Target="https://matlab.mathworks.com/" TargetMode="Externa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ohnmuschelli.com/upper_limb_gt3x_prosthesi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mailto:rosemary.walmsley@gtc.ox.ac.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3CC48C-472E-4A35-8BE5-5E38D9F8FEB5}"/>
              </a:ext>
            </a:extLst>
          </p:cNvPr>
          <p:cNvPicPr>
            <a:picLocks noChangeAspect="1"/>
          </p:cNvPicPr>
          <p:nvPr/>
        </p:nvPicPr>
        <p:blipFill rotWithShape="1">
          <a:blip r:embed="rId2">
            <a:alphaModFix amt="35000"/>
          </a:blip>
          <a:srcRect t="48318" b="9495"/>
          <a:stretch/>
        </p:blipFill>
        <p:spPr>
          <a:xfrm>
            <a:off x="20" y="10"/>
            <a:ext cx="12191980" cy="6857990"/>
          </a:xfrm>
          <a:prstGeom prst="rect">
            <a:avLst/>
          </a:prstGeom>
        </p:spPr>
      </p:pic>
      <p:sp>
        <p:nvSpPr>
          <p:cNvPr id="8" name="TextBox 7">
            <a:extLst>
              <a:ext uri="{FF2B5EF4-FFF2-40B4-BE49-F238E27FC236}">
                <a16:creationId xmlns:a16="http://schemas.microsoft.com/office/drawing/2014/main" id="{76B445D7-1A0B-418D-912C-E7ED67B6750F}"/>
              </a:ext>
            </a:extLst>
          </p:cNvPr>
          <p:cNvSpPr txBox="1"/>
          <p:nvPr/>
        </p:nvSpPr>
        <p:spPr>
          <a:xfrm>
            <a:off x="1069848" y="1298448"/>
            <a:ext cx="7315200" cy="3255264"/>
          </a:xfrm>
          <a:prstGeom prst="rect">
            <a:avLst/>
          </a:prstGeom>
        </p:spPr>
        <p:txBody>
          <a:bodyPr vert="horz" lIns="91440" tIns="45720" rIns="91440" bIns="45720" rtlCol="0" anchor="b">
            <a:normAutofit/>
          </a:bodyPr>
          <a:lstStyle/>
          <a:p>
            <a:pPr defTabSz="914400">
              <a:lnSpc>
                <a:spcPct val="90000"/>
              </a:lnSpc>
              <a:spcBef>
                <a:spcPct val="0"/>
              </a:spcBef>
              <a:spcAft>
                <a:spcPts val="1200"/>
              </a:spcAft>
            </a:pPr>
            <a:r>
              <a:rPr lang="en-US" sz="5500" b="1" spc="-100" dirty="0">
                <a:latin typeface="+mj-lt"/>
                <a:ea typeface="+mj-ea"/>
                <a:cs typeface="+mj-cs"/>
              </a:rPr>
              <a:t>Learning + teaching about data + data tools in physical behaviour research</a:t>
            </a:r>
          </a:p>
        </p:txBody>
      </p:sp>
      <p:sp>
        <p:nvSpPr>
          <p:cNvPr id="2" name="TextBox 1">
            <a:extLst>
              <a:ext uri="{FF2B5EF4-FFF2-40B4-BE49-F238E27FC236}">
                <a16:creationId xmlns:a16="http://schemas.microsoft.com/office/drawing/2014/main" id="{C7A2A0BC-C693-4897-96C4-8F9F6B5C9E2A}"/>
              </a:ext>
            </a:extLst>
          </p:cNvPr>
          <p:cNvSpPr txBox="1"/>
          <p:nvPr/>
        </p:nvSpPr>
        <p:spPr>
          <a:xfrm>
            <a:off x="1186453" y="6393243"/>
            <a:ext cx="2925318" cy="369332"/>
          </a:xfrm>
          <a:prstGeom prst="rect">
            <a:avLst/>
          </a:prstGeom>
          <a:noFill/>
        </p:spPr>
        <p:txBody>
          <a:bodyPr wrap="square" rtlCol="0">
            <a:spAutoFit/>
          </a:bodyPr>
          <a:lstStyle/>
          <a:p>
            <a:r>
              <a:rPr lang="en-GB" dirty="0"/>
              <a:t>All photos from Unsplash </a:t>
            </a:r>
          </a:p>
        </p:txBody>
      </p:sp>
    </p:spTree>
    <p:extLst>
      <p:ext uri="{BB962C8B-B14F-4D97-AF65-F5344CB8AC3E}">
        <p14:creationId xmlns:p14="http://schemas.microsoft.com/office/powerpoint/2010/main" val="9473752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white printer paper on brown wooden surface">
            <a:extLst>
              <a:ext uri="{FF2B5EF4-FFF2-40B4-BE49-F238E27FC236}">
                <a16:creationId xmlns:a16="http://schemas.microsoft.com/office/drawing/2014/main" id="{4D4A2E77-67C0-4A94-83DE-8AF2E1E21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4" r="9767"/>
          <a:stretch/>
        </p:blipFill>
        <p:spPr bwMode="auto">
          <a:xfrm>
            <a:off x="20"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C38DE43-EC07-456A-A62F-A53221A81ED3}"/>
              </a:ext>
            </a:extLst>
          </p:cNvPr>
          <p:cNvPicPr>
            <a:picLocks noChangeAspect="1"/>
          </p:cNvPicPr>
          <p:nvPr/>
        </p:nvPicPr>
        <p:blipFill rotWithShape="1">
          <a:blip r:embed="rId3"/>
          <a:srcRect l="10674"/>
          <a:stretch/>
        </p:blipFill>
        <p:spPr>
          <a:xfrm>
            <a:off x="6066014" y="10"/>
            <a:ext cx="6125986" cy="6857990"/>
          </a:xfrm>
          <a:prstGeom prst="rect">
            <a:avLst/>
          </a:prstGeom>
        </p:spPr>
      </p:pic>
    </p:spTree>
    <p:extLst>
      <p:ext uri="{BB962C8B-B14F-4D97-AF65-F5344CB8AC3E}">
        <p14:creationId xmlns:p14="http://schemas.microsoft.com/office/powerpoint/2010/main" val="282868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white printer paper on brown wooden surface">
            <a:extLst>
              <a:ext uri="{FF2B5EF4-FFF2-40B4-BE49-F238E27FC236}">
                <a16:creationId xmlns:a16="http://schemas.microsoft.com/office/drawing/2014/main" id="{4D4A2E77-67C0-4A94-83DE-8AF2E1E21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4" r="9767"/>
          <a:stretch/>
        </p:blipFill>
        <p:spPr bwMode="auto">
          <a:xfrm>
            <a:off x="20"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C38DE43-EC07-456A-A62F-A53221A81ED3}"/>
              </a:ext>
            </a:extLst>
          </p:cNvPr>
          <p:cNvPicPr>
            <a:picLocks noChangeAspect="1"/>
          </p:cNvPicPr>
          <p:nvPr/>
        </p:nvPicPr>
        <p:blipFill rotWithShape="1">
          <a:blip r:embed="rId3"/>
          <a:srcRect l="10674"/>
          <a:stretch/>
        </p:blipFill>
        <p:spPr>
          <a:xfrm>
            <a:off x="6066014" y="10"/>
            <a:ext cx="6125986" cy="6857990"/>
          </a:xfrm>
          <a:prstGeom prst="rect">
            <a:avLst/>
          </a:prstGeom>
        </p:spPr>
      </p:pic>
      <p:sp>
        <p:nvSpPr>
          <p:cNvPr id="4" name="TextBox 3">
            <a:extLst>
              <a:ext uri="{FF2B5EF4-FFF2-40B4-BE49-F238E27FC236}">
                <a16:creationId xmlns:a16="http://schemas.microsoft.com/office/drawing/2014/main" id="{5D633C4B-0C20-4B8A-9E24-2DC35210A3DE}"/>
              </a:ext>
            </a:extLst>
          </p:cNvPr>
          <p:cNvSpPr txBox="1"/>
          <p:nvPr/>
        </p:nvSpPr>
        <p:spPr>
          <a:xfrm>
            <a:off x="681392" y="-84738"/>
            <a:ext cx="9962147" cy="7571303"/>
          </a:xfrm>
          <a:prstGeom prst="rect">
            <a:avLst/>
          </a:prstGeom>
          <a:solidFill>
            <a:srgbClr val="FFFFFF">
              <a:alpha val="60000"/>
            </a:srgbClr>
          </a:solidFill>
        </p:spPr>
        <p:txBody>
          <a:bodyPr wrap="square" rtlCol="0">
            <a:spAutoFit/>
          </a:bodyPr>
          <a:lstStyle/>
          <a:p>
            <a:r>
              <a:rPr lang="en-GB" b="1" dirty="0"/>
              <a:t>Designing a practical assignment </a:t>
            </a:r>
          </a:p>
          <a:p>
            <a:pPr marL="285750" indent="-285750">
              <a:buFont typeface="Arial" panose="020B0604020202020204" pitchFamily="34" charset="0"/>
              <a:buChar char="•"/>
            </a:pPr>
            <a:r>
              <a:rPr lang="en-GB" dirty="0"/>
              <a:t>Good designs for a practical assignment: ‘process this data with the software + try to understand the output’; ‘process this example dataset + answer these research questions  about data quality’ … </a:t>
            </a:r>
          </a:p>
          <a:p>
            <a:pPr marL="285750" indent="-285750">
              <a:buFont typeface="Arial" panose="020B0604020202020204" pitchFamily="34" charset="0"/>
              <a:buChar char="•"/>
            </a:pPr>
            <a:r>
              <a:rPr lang="en-GB" dirty="0"/>
              <a:t>How much guidance (or ‘scaffolding’)? e.g. pre-prepared code with some parts to fill in vs task with little detail</a:t>
            </a:r>
          </a:p>
          <a:p>
            <a:pPr marL="285750" indent="-285750">
              <a:buFont typeface="Arial" panose="020B0604020202020204" pitchFamily="34" charset="0"/>
              <a:buChar char="•"/>
            </a:pPr>
            <a:r>
              <a:rPr lang="en-GB" dirty="0"/>
              <a:t>Real-world examples with messy data? Toy, clean examples which communicate the key idea?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i="1" dirty="0"/>
              <a:t>People try to do everything: bring own data in + all the analysis – as the data can be different this can be very difficult e.g. csv file with spaces vs tabs etc . Nice for a longer class. Let students interested come back and ask those question. Vote towards processed data in short sessions. (HM) </a:t>
            </a:r>
          </a:p>
          <a:p>
            <a:pPr marL="285750" indent="-285750">
              <a:buFont typeface="Arial" panose="020B0604020202020204" pitchFamily="34" charset="0"/>
              <a:buChar char="•"/>
            </a:pPr>
            <a:r>
              <a:rPr lang="en-GB" i="1" dirty="0"/>
              <a:t>there are also advantages to struggling through it  - e.g. installing R, as people do have to do this with their own data (</a:t>
            </a:r>
            <a:r>
              <a:rPr lang="en-GB" i="1" dirty="0" err="1"/>
              <a:t>VvH</a:t>
            </a:r>
            <a:r>
              <a:rPr lang="en-GB" i="1" dirty="0"/>
              <a:t>) </a:t>
            </a:r>
          </a:p>
          <a:p>
            <a:pPr marL="285750" indent="-285750">
              <a:buFont typeface="Arial" panose="020B0604020202020204" pitchFamily="34" charset="0"/>
              <a:buChar char="•"/>
            </a:pPr>
            <a:r>
              <a:rPr lang="en-GB" i="1" dirty="0"/>
              <a:t>Has to be really relevant to them- see what they get out of it. Bringing in own data -&gt; relevant to what doing. (TS) </a:t>
            </a:r>
          </a:p>
          <a:p>
            <a:pPr marL="285750" indent="-285750">
              <a:buFont typeface="Arial" panose="020B0604020202020204" pitchFamily="34" charset="0"/>
              <a:buChar char="•"/>
            </a:pPr>
            <a:r>
              <a:rPr lang="en-GB" i="1" dirty="0"/>
              <a:t>Sometimes data can be too simple to get across. Sometimes you need other data to illustrate that (TS) </a:t>
            </a:r>
          </a:p>
          <a:p>
            <a:pPr marL="285750" indent="-285750">
              <a:buFont typeface="Arial" panose="020B0604020202020204" pitchFamily="34" charset="0"/>
              <a:buChar char="•"/>
            </a:pPr>
            <a:r>
              <a:rPr lang="en-GB" i="1" dirty="0"/>
              <a:t>Class on data visualisation – not part of the assignment, but there were a couple of other things in the data which were pointed out at the end (HM) made more engaged with future data. ‘There’s a bit more than what I’d thought about.’ </a:t>
            </a:r>
          </a:p>
          <a:p>
            <a:pPr marL="285750" indent="-285750">
              <a:buFont typeface="Arial" panose="020B0604020202020204" pitchFamily="34" charset="0"/>
              <a:buChar char="•"/>
            </a:pPr>
            <a:r>
              <a:rPr lang="en-GB" i="1" dirty="0"/>
              <a:t>Visualising is an important part of any practical assignment (TS) </a:t>
            </a:r>
          </a:p>
          <a:p>
            <a:pPr marL="285750" indent="-285750">
              <a:buFont typeface="Arial" panose="020B0604020202020204" pitchFamily="34" charset="0"/>
              <a:buChar char="•"/>
            </a:pPr>
            <a:r>
              <a:rPr lang="en-GB" i="1" dirty="0"/>
              <a:t>(PH) sometimes this is hard to do! </a:t>
            </a:r>
          </a:p>
          <a:p>
            <a:pPr marL="285750" indent="-285750">
              <a:buFont typeface="Arial" panose="020B0604020202020204" pitchFamily="34" charset="0"/>
              <a:buChar char="•"/>
            </a:pPr>
            <a:r>
              <a:rPr lang="en-GB" i="1" dirty="0"/>
              <a:t>Coding up some helper functions + some visualisations which aren’t the main point but still take a long time but help along the way. (SS) </a:t>
            </a:r>
          </a:p>
          <a:p>
            <a:pPr marL="285750" indent="-285750">
              <a:buFont typeface="Arial" panose="020B0604020202020204" pitchFamily="34" charset="0"/>
              <a:buChar char="•"/>
            </a:pPr>
            <a:r>
              <a:rPr lang="en-GB" i="1" dirty="0"/>
              <a:t>Exposure to basic step of calling a function (PH) </a:t>
            </a:r>
          </a:p>
          <a:p>
            <a:pPr marL="285750" indent="-285750">
              <a:buFont typeface="Arial" panose="020B0604020202020204" pitchFamily="34" charset="0"/>
              <a:buChar char="•"/>
            </a:pPr>
            <a:r>
              <a:rPr lang="en-GB" i="1" dirty="0"/>
              <a:t>Workshop + assignment working together – workshop = show people what is possible in language you’re using. Pique curiosity etc. Assignment attainable off the bat. See the bridge from this assignment to other things ‘Here are the things that you need to be able to do which you can’t do in point and click and here’s the first step’. (PH) </a:t>
            </a:r>
          </a:p>
        </p:txBody>
      </p:sp>
    </p:spTree>
    <p:extLst>
      <p:ext uri="{BB962C8B-B14F-4D97-AF65-F5344CB8AC3E}">
        <p14:creationId xmlns:p14="http://schemas.microsoft.com/office/powerpoint/2010/main" val="194322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638C5E9-B516-4E3B-BE82-6A05631EB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39" b="27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32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638C5E9-B516-4E3B-BE82-6A05631EB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39" b="27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8CC407-3FF8-496D-80A8-9556F3A76B3B}"/>
              </a:ext>
            </a:extLst>
          </p:cNvPr>
          <p:cNvSpPr txBox="1"/>
          <p:nvPr/>
        </p:nvSpPr>
        <p:spPr>
          <a:xfrm>
            <a:off x="1066800" y="1018674"/>
            <a:ext cx="9962147" cy="1200329"/>
          </a:xfrm>
          <a:prstGeom prst="rect">
            <a:avLst/>
          </a:prstGeom>
          <a:solidFill>
            <a:srgbClr val="FFFFFF">
              <a:alpha val="60000"/>
            </a:srgbClr>
          </a:solidFill>
        </p:spPr>
        <p:txBody>
          <a:bodyPr wrap="square" rtlCol="0">
            <a:spAutoFit/>
          </a:bodyPr>
          <a:lstStyle/>
          <a:p>
            <a:r>
              <a:rPr lang="en-GB" b="1" dirty="0"/>
              <a:t>Presenting </a:t>
            </a:r>
          </a:p>
          <a:p>
            <a:pPr marL="285750" indent="-285750">
              <a:buFont typeface="Arial" panose="020B0604020202020204" pitchFamily="34" charset="0"/>
              <a:buChar char="•"/>
            </a:pPr>
            <a:r>
              <a:rPr lang="en-GB" dirty="0"/>
              <a:t>Traditional lecturing/ presenting vs other styles </a:t>
            </a:r>
          </a:p>
          <a:p>
            <a:pPr marL="285750" indent="-285750">
              <a:buFont typeface="Arial" panose="020B0604020202020204" pitchFamily="34" charset="0"/>
              <a:buChar char="•"/>
            </a:pPr>
            <a:r>
              <a:rPr lang="en-GB" dirty="0"/>
              <a:t>Continuous or interspersed with practical </a:t>
            </a:r>
          </a:p>
          <a:p>
            <a:pPr marL="285750" indent="-285750">
              <a:buFont typeface="Arial" panose="020B0604020202020204" pitchFamily="34" charset="0"/>
              <a:buChar char="•"/>
            </a:pPr>
            <a:r>
              <a:rPr lang="en-GB" dirty="0"/>
              <a:t>Prepared examples vs live coding </a:t>
            </a:r>
          </a:p>
        </p:txBody>
      </p:sp>
    </p:spTree>
    <p:extLst>
      <p:ext uri="{BB962C8B-B14F-4D97-AF65-F5344CB8AC3E}">
        <p14:creationId xmlns:p14="http://schemas.microsoft.com/office/powerpoint/2010/main" val="270605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woman and man sitting in front of monitor">
            <a:extLst>
              <a:ext uri="{FF2B5EF4-FFF2-40B4-BE49-F238E27FC236}">
                <a16:creationId xmlns:a16="http://schemas.microsoft.com/office/drawing/2014/main" id="{A5F4380A-9F65-44FE-8016-111F25590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92" r="6666" b="-1"/>
          <a:stretch/>
        </p:blipFill>
        <p:spPr bwMode="auto">
          <a:xfrm>
            <a:off x="6126006" y="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70B18A8-374C-472C-9934-7F7EFB315BB5}"/>
              </a:ext>
            </a:extLst>
          </p:cNvPr>
          <p:cNvPicPr>
            <a:picLocks noChangeAspect="1"/>
          </p:cNvPicPr>
          <p:nvPr/>
        </p:nvPicPr>
        <p:blipFill rotWithShape="1">
          <a:blip r:embed="rId3"/>
          <a:srcRect l="33005"/>
          <a:stretch/>
        </p:blipFill>
        <p:spPr>
          <a:xfrm>
            <a:off x="20" y="10"/>
            <a:ext cx="6125986" cy="6857990"/>
          </a:xfrm>
          <a:prstGeom prst="rect">
            <a:avLst/>
          </a:prstGeom>
        </p:spPr>
      </p:pic>
    </p:spTree>
    <p:extLst>
      <p:ext uri="{BB962C8B-B14F-4D97-AF65-F5344CB8AC3E}">
        <p14:creationId xmlns:p14="http://schemas.microsoft.com/office/powerpoint/2010/main" val="1947954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woman and man sitting in front of monitor">
            <a:extLst>
              <a:ext uri="{FF2B5EF4-FFF2-40B4-BE49-F238E27FC236}">
                <a16:creationId xmlns:a16="http://schemas.microsoft.com/office/drawing/2014/main" id="{A5F4380A-9F65-44FE-8016-111F25590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92" r="6666" b="-1"/>
          <a:stretch/>
        </p:blipFill>
        <p:spPr bwMode="auto">
          <a:xfrm>
            <a:off x="6126006" y="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70B18A8-374C-472C-9934-7F7EFB315BB5}"/>
              </a:ext>
            </a:extLst>
          </p:cNvPr>
          <p:cNvPicPr>
            <a:picLocks noChangeAspect="1"/>
          </p:cNvPicPr>
          <p:nvPr/>
        </p:nvPicPr>
        <p:blipFill rotWithShape="1">
          <a:blip r:embed="rId3"/>
          <a:srcRect l="33005"/>
          <a:stretch/>
        </p:blipFill>
        <p:spPr>
          <a:xfrm>
            <a:off x="20" y="10"/>
            <a:ext cx="6125986" cy="6857990"/>
          </a:xfrm>
          <a:prstGeom prst="rect">
            <a:avLst/>
          </a:prstGeom>
        </p:spPr>
      </p:pic>
      <p:sp>
        <p:nvSpPr>
          <p:cNvPr id="4" name="TextBox 3">
            <a:extLst>
              <a:ext uri="{FF2B5EF4-FFF2-40B4-BE49-F238E27FC236}">
                <a16:creationId xmlns:a16="http://schemas.microsoft.com/office/drawing/2014/main" id="{B1C47F03-5539-4E57-8B82-5678C252F266}"/>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Working together/ independently </a:t>
            </a:r>
          </a:p>
          <a:p>
            <a:pPr marL="285750" indent="-285750">
              <a:buFont typeface="Arial" panose="020B0604020202020204" pitchFamily="34" charset="0"/>
              <a:buChar char="•"/>
            </a:pPr>
            <a:r>
              <a:rPr lang="en-GB" dirty="0"/>
              <a:t>Pros and cons of working together/ independently</a:t>
            </a:r>
          </a:p>
        </p:txBody>
      </p:sp>
    </p:spTree>
    <p:extLst>
      <p:ext uri="{BB962C8B-B14F-4D97-AF65-F5344CB8AC3E}">
        <p14:creationId xmlns:p14="http://schemas.microsoft.com/office/powerpoint/2010/main" val="1281984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urned on MacBook Pro on gray surface">
            <a:extLst>
              <a:ext uri="{FF2B5EF4-FFF2-40B4-BE49-F238E27FC236}">
                <a16:creationId xmlns:a16="http://schemas.microsoft.com/office/drawing/2014/main" id="{2DE38703-296C-4E49-BE47-3E53F5369F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9" r="30912" b="-1"/>
          <a:stretch/>
        </p:blipFill>
        <p:spPr bwMode="auto">
          <a:xfrm>
            <a:off x="2" y="10"/>
            <a:ext cx="406359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938D84-088B-4AA9-B398-B16E2994A26C}"/>
              </a:ext>
            </a:extLst>
          </p:cNvPr>
          <p:cNvPicPr>
            <a:picLocks noChangeAspect="1"/>
          </p:cNvPicPr>
          <p:nvPr/>
        </p:nvPicPr>
        <p:blipFill rotWithShape="1">
          <a:blip r:embed="rId3"/>
          <a:srcRect l="30667" r="30225" b="-1"/>
          <a:stretch/>
        </p:blipFill>
        <p:spPr>
          <a:xfrm>
            <a:off x="8128407" y="0"/>
            <a:ext cx="4063593" cy="6857990"/>
          </a:xfrm>
          <a:prstGeom prst="rect">
            <a:avLst/>
          </a:prstGeom>
        </p:spPr>
      </p:pic>
      <p:pic>
        <p:nvPicPr>
          <p:cNvPr id="5124" name="Picture 4" descr="white printing paper with numbers">
            <a:extLst>
              <a:ext uri="{FF2B5EF4-FFF2-40B4-BE49-F238E27FC236}">
                <a16:creationId xmlns:a16="http://schemas.microsoft.com/office/drawing/2014/main" id="{6A97084B-9D53-4A0C-BF95-37F0DC93BB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9" r="48688" b="-1"/>
          <a:stretch/>
        </p:blipFill>
        <p:spPr bwMode="auto">
          <a:xfrm>
            <a:off x="4064814" y="0"/>
            <a:ext cx="406359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3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urned on MacBook Pro on gray surface">
            <a:extLst>
              <a:ext uri="{FF2B5EF4-FFF2-40B4-BE49-F238E27FC236}">
                <a16:creationId xmlns:a16="http://schemas.microsoft.com/office/drawing/2014/main" id="{2DE38703-296C-4E49-BE47-3E53F5369F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9" r="30912" b="-1"/>
          <a:stretch/>
        </p:blipFill>
        <p:spPr bwMode="auto">
          <a:xfrm>
            <a:off x="2" y="10"/>
            <a:ext cx="406359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938D84-088B-4AA9-B398-B16E2994A26C}"/>
              </a:ext>
            </a:extLst>
          </p:cNvPr>
          <p:cNvPicPr>
            <a:picLocks noChangeAspect="1"/>
          </p:cNvPicPr>
          <p:nvPr/>
        </p:nvPicPr>
        <p:blipFill rotWithShape="1">
          <a:blip r:embed="rId3"/>
          <a:srcRect l="30667" r="30225" b="-1"/>
          <a:stretch/>
        </p:blipFill>
        <p:spPr>
          <a:xfrm>
            <a:off x="8128407" y="0"/>
            <a:ext cx="4063593" cy="6857990"/>
          </a:xfrm>
          <a:prstGeom prst="rect">
            <a:avLst/>
          </a:prstGeom>
        </p:spPr>
      </p:pic>
      <p:pic>
        <p:nvPicPr>
          <p:cNvPr id="5124" name="Picture 4" descr="white printing paper with numbers">
            <a:extLst>
              <a:ext uri="{FF2B5EF4-FFF2-40B4-BE49-F238E27FC236}">
                <a16:creationId xmlns:a16="http://schemas.microsoft.com/office/drawing/2014/main" id="{6A97084B-9D53-4A0C-BF95-37F0DC93BB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9" r="48688" b="-1"/>
          <a:stretch/>
        </p:blipFill>
        <p:spPr bwMode="auto">
          <a:xfrm>
            <a:off x="4064814" y="0"/>
            <a:ext cx="406359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8CBFFD-8FC7-4BAF-918A-0482DFDBB4F0}"/>
              </a:ext>
            </a:extLst>
          </p:cNvPr>
          <p:cNvSpPr txBox="1"/>
          <p:nvPr/>
        </p:nvSpPr>
        <p:spPr>
          <a:xfrm>
            <a:off x="930773" y="0"/>
            <a:ext cx="9962147" cy="6463308"/>
          </a:xfrm>
          <a:prstGeom prst="rect">
            <a:avLst/>
          </a:prstGeom>
          <a:solidFill>
            <a:srgbClr val="FFFFFF">
              <a:alpha val="60000"/>
            </a:srgbClr>
          </a:solidFill>
        </p:spPr>
        <p:txBody>
          <a:bodyPr wrap="square" rtlCol="0">
            <a:spAutoFit/>
          </a:bodyPr>
          <a:lstStyle/>
          <a:p>
            <a:r>
              <a:rPr lang="en-GB" b="1" dirty="0"/>
              <a:t>Data, devices and software </a:t>
            </a:r>
          </a:p>
          <a:p>
            <a:pPr marL="285750" indent="-285750">
              <a:buFont typeface="Arial" panose="020B0604020202020204" pitchFamily="34" charset="0"/>
              <a:buChar char="•"/>
            </a:pPr>
            <a:r>
              <a:rPr lang="en-GB" dirty="0"/>
              <a:t>Good datasets to use? Openly available? Own data? </a:t>
            </a:r>
          </a:p>
          <a:p>
            <a:pPr marL="285750" indent="-285750">
              <a:buFont typeface="Arial" panose="020B0604020202020204" pitchFamily="34" charset="0"/>
              <a:buChar char="•"/>
            </a:pPr>
            <a:r>
              <a:rPr lang="en-GB" dirty="0"/>
              <a:t>Devices</a:t>
            </a:r>
          </a:p>
          <a:p>
            <a:pPr marL="285750" indent="-285750">
              <a:buFont typeface="Arial" panose="020B0604020202020204" pitchFamily="34" charset="0"/>
              <a:buChar char="•"/>
            </a:pPr>
            <a:r>
              <a:rPr lang="en-GB" dirty="0"/>
              <a:t>Using the cloud? (e.g. RStudio Cloud)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i="1" dirty="0"/>
              <a:t>(SS) May be too heavy but Docker – everything pre-installed and you can use that.</a:t>
            </a:r>
          </a:p>
          <a:p>
            <a:pPr marL="285750" indent="-285750">
              <a:buFont typeface="Arial" panose="020B0604020202020204" pitchFamily="34" charset="0"/>
              <a:buChar char="•"/>
            </a:pPr>
            <a:r>
              <a:rPr lang="en-GB" i="1" dirty="0"/>
              <a:t>(JM) Some things which it seems it would be nice to do easily in Docker but can’t be done e.g. visualising versions without having to do it from the command line (to make it easier for non-expert users). Avoiding ‘Version Hell’ </a:t>
            </a:r>
          </a:p>
          <a:p>
            <a:pPr marL="285750" indent="-285750">
              <a:buFont typeface="Arial" panose="020B0604020202020204" pitchFamily="34" charset="0"/>
              <a:buChar char="•"/>
            </a:pPr>
            <a:r>
              <a:rPr lang="en-GB" i="1" dirty="0"/>
              <a:t>(SS) especially important if making use of external tools. Very specific versions of packages. Some students managing it, others not etc. </a:t>
            </a:r>
          </a:p>
          <a:p>
            <a:pPr marL="285750" indent="-285750">
              <a:buFont typeface="Arial" panose="020B0604020202020204" pitchFamily="34" charset="0"/>
              <a:buChar char="•"/>
            </a:pPr>
            <a:r>
              <a:rPr lang="en-GB" i="1" dirty="0"/>
              <a:t>If working in a particular lab useful as same software on every system etc. (HM) </a:t>
            </a:r>
          </a:p>
          <a:p>
            <a:pPr marL="285750" indent="-285750">
              <a:buFont typeface="Arial" panose="020B0604020202020204" pitchFamily="34" charset="0"/>
              <a:buChar char="•"/>
            </a:pPr>
            <a:r>
              <a:rPr lang="en-GB" i="1" dirty="0"/>
              <a:t>Linux, mac, PCs. (HM) </a:t>
            </a:r>
          </a:p>
          <a:p>
            <a:pPr marL="285750" indent="-285750">
              <a:buFont typeface="Arial" panose="020B0604020202020204" pitchFamily="34" charset="0"/>
              <a:buChar char="•"/>
            </a:pPr>
            <a:r>
              <a:rPr lang="en-GB" i="1" dirty="0"/>
              <a:t>(</a:t>
            </a:r>
            <a:r>
              <a:rPr lang="en-GB" i="1" dirty="0" err="1"/>
              <a:t>VvH</a:t>
            </a:r>
            <a:r>
              <a:rPr lang="en-GB" i="1" dirty="0"/>
              <a:t>) </a:t>
            </a:r>
            <a:r>
              <a:rPr lang="en-GB" i="1" dirty="0" err="1"/>
              <a:t>Rstudio</a:t>
            </a:r>
            <a:r>
              <a:rPr lang="en-GB" i="1" dirty="0"/>
              <a:t> Cloud free- 2Gb~ memory. Bit limited – think about what put in there. Commercial version. Online interface to RStudio. </a:t>
            </a:r>
          </a:p>
          <a:p>
            <a:pPr marL="285750" indent="-285750">
              <a:buFont typeface="Arial" panose="020B0604020202020204" pitchFamily="34" charset="0"/>
              <a:buChar char="•"/>
            </a:pPr>
            <a:r>
              <a:rPr lang="en-GB" i="1" dirty="0"/>
              <a:t>Interesting to consider  how light data is (PH) lighter you can keep it. Not wasting time waiting for commands to run (PH) </a:t>
            </a:r>
          </a:p>
          <a:p>
            <a:pPr marL="285750" indent="-285750">
              <a:buFont typeface="Arial" panose="020B0604020202020204" pitchFamily="34" charset="0"/>
              <a:buChar char="•"/>
            </a:pPr>
            <a:r>
              <a:rPr lang="en-GB" i="1" dirty="0"/>
              <a:t>(SS) Google </a:t>
            </a:r>
            <a:r>
              <a:rPr lang="en-GB" i="1" dirty="0" err="1"/>
              <a:t>colab</a:t>
            </a:r>
            <a:endParaRPr lang="en-GB" i="1" dirty="0"/>
          </a:p>
          <a:p>
            <a:pPr marL="285750" indent="-285750">
              <a:buFont typeface="Arial" panose="020B0604020202020204" pitchFamily="34" charset="0"/>
              <a:buChar char="•"/>
            </a:pPr>
            <a:endParaRPr lang="en-GB" i="1" dirty="0"/>
          </a:p>
          <a:p>
            <a:pPr marL="285750" indent="-285750">
              <a:buFont typeface="Arial" panose="020B0604020202020204" pitchFamily="34" charset="0"/>
              <a:buChar char="•"/>
            </a:pPr>
            <a:r>
              <a:rPr lang="en-GB" i="1" dirty="0"/>
              <a:t>Datasets: examples of data which isn’t very good. E.g. poor compliance, sensor errors etc. (TS) </a:t>
            </a:r>
          </a:p>
          <a:p>
            <a:pPr marL="285750" indent="-285750">
              <a:buFont typeface="Arial" panose="020B0604020202020204" pitchFamily="34" charset="0"/>
              <a:buChar char="•"/>
            </a:pPr>
            <a:r>
              <a:rPr lang="en-GB" i="1" dirty="0"/>
              <a:t>(PH) especially important because these are the things which are really hard to automate </a:t>
            </a:r>
          </a:p>
          <a:p>
            <a:pPr marL="285750" indent="-285750">
              <a:buFont typeface="Arial" panose="020B0604020202020204" pitchFamily="34" charset="0"/>
              <a:buChar char="•"/>
            </a:pPr>
            <a:endParaRPr lang="en-GB" i="1" dirty="0"/>
          </a:p>
          <a:p>
            <a:pPr marL="285750" indent="-285750">
              <a:buFont typeface="Arial" panose="020B0604020202020204" pitchFamily="34" charset="0"/>
              <a:buChar char="•"/>
            </a:pPr>
            <a:r>
              <a:rPr lang="en-GB" i="1" dirty="0"/>
              <a:t>(HM) f</a:t>
            </a:r>
            <a:r>
              <a:rPr lang="en-US" i="1" dirty="0"/>
              <a:t>or </a:t>
            </a:r>
            <a:r>
              <a:rPr lang="en-US" i="1" dirty="0" err="1"/>
              <a:t>matlab</a:t>
            </a:r>
            <a:r>
              <a:rPr lang="en-US" i="1" dirty="0"/>
              <a:t> you can use </a:t>
            </a:r>
            <a:r>
              <a:rPr lang="en-US" i="1" dirty="0">
                <a:hlinkClick r:id="rId5"/>
              </a:rPr>
              <a:t>https://matlab.mathworks.com/</a:t>
            </a:r>
            <a:endParaRPr lang="en-GB" i="1" dirty="0"/>
          </a:p>
        </p:txBody>
      </p:sp>
    </p:spTree>
    <p:extLst>
      <p:ext uri="{BB962C8B-B14F-4D97-AF65-F5344CB8AC3E}">
        <p14:creationId xmlns:p14="http://schemas.microsoft.com/office/powerpoint/2010/main" val="342114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0EC9B-9C40-44A6-A081-14630DFBBFD5}"/>
              </a:ext>
            </a:extLst>
          </p:cNvPr>
          <p:cNvPicPr>
            <a:picLocks noChangeAspect="1"/>
          </p:cNvPicPr>
          <p:nvPr/>
        </p:nvPicPr>
        <p:blipFill rotWithShape="1">
          <a:blip r:embed="rId2">
            <a:duotone>
              <a:prstClr val="black"/>
              <a:prstClr val="white"/>
            </a:duotone>
          </a:blip>
          <a:srcRect b="15208"/>
          <a:stretch/>
        </p:blipFill>
        <p:spPr>
          <a:xfrm>
            <a:off x="20" y="10"/>
            <a:ext cx="6065994" cy="6857990"/>
          </a:xfrm>
          <a:prstGeom prst="rect">
            <a:avLst/>
          </a:prstGeom>
        </p:spPr>
      </p:pic>
      <p:pic>
        <p:nvPicPr>
          <p:cNvPr id="1026" name="Picture 2" descr="computer screen shows programming codes">
            <a:extLst>
              <a:ext uri="{FF2B5EF4-FFF2-40B4-BE49-F238E27FC236}">
                <a16:creationId xmlns:a16="http://schemas.microsoft.com/office/drawing/2014/main" id="{2775DDD2-0520-4690-8B25-E17EDABB5E0A}"/>
              </a:ext>
            </a:extLst>
          </p:cNvPr>
          <p:cNvPicPr>
            <a:picLocks noChangeAspect="1" noChangeArrowheads="1"/>
          </p:cNvPicPr>
          <p:nvPr/>
        </p:nvPicPr>
        <p:blipFill rotWithShape="1">
          <a:blip r:embed="rId3">
            <a:duotone>
              <a:prstClr val="black"/>
              <a:prstClr val="white"/>
            </a:duotone>
            <a:extLst>
              <a:ext uri="{28A0092B-C50C-407E-A947-70E740481C1C}">
                <a14:useLocalDpi xmlns:a14="http://schemas.microsoft.com/office/drawing/2010/main" val="0"/>
              </a:ext>
            </a:extLst>
          </a:blip>
          <a:srcRect l="9328" r="31716" b="-1"/>
          <a:stretch/>
        </p:blipFill>
        <p:spPr bwMode="auto">
          <a:xfrm>
            <a:off x="6066014" y="10"/>
            <a:ext cx="612598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45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0EC9B-9C40-44A6-A081-14630DFBBFD5}"/>
              </a:ext>
            </a:extLst>
          </p:cNvPr>
          <p:cNvPicPr>
            <a:picLocks noChangeAspect="1"/>
          </p:cNvPicPr>
          <p:nvPr/>
        </p:nvPicPr>
        <p:blipFill rotWithShape="1">
          <a:blip r:embed="rId2">
            <a:duotone>
              <a:prstClr val="black"/>
              <a:prstClr val="white"/>
            </a:duotone>
          </a:blip>
          <a:srcRect b="15208"/>
          <a:stretch/>
        </p:blipFill>
        <p:spPr>
          <a:xfrm>
            <a:off x="20" y="10"/>
            <a:ext cx="6065994" cy="6857990"/>
          </a:xfrm>
          <a:prstGeom prst="rect">
            <a:avLst/>
          </a:prstGeom>
        </p:spPr>
      </p:pic>
      <p:pic>
        <p:nvPicPr>
          <p:cNvPr id="1026" name="Picture 2" descr="computer screen shows programming codes">
            <a:extLst>
              <a:ext uri="{FF2B5EF4-FFF2-40B4-BE49-F238E27FC236}">
                <a16:creationId xmlns:a16="http://schemas.microsoft.com/office/drawing/2014/main" id="{2775DDD2-0520-4690-8B25-E17EDABB5E0A}"/>
              </a:ext>
            </a:extLst>
          </p:cNvPr>
          <p:cNvPicPr>
            <a:picLocks noChangeAspect="1" noChangeArrowheads="1"/>
          </p:cNvPicPr>
          <p:nvPr/>
        </p:nvPicPr>
        <p:blipFill rotWithShape="1">
          <a:blip r:embed="rId3">
            <a:duotone>
              <a:prstClr val="black"/>
              <a:prstClr val="white"/>
            </a:duotone>
            <a:extLst>
              <a:ext uri="{28A0092B-C50C-407E-A947-70E740481C1C}">
                <a14:useLocalDpi xmlns:a14="http://schemas.microsoft.com/office/drawing/2010/main" val="0"/>
              </a:ext>
            </a:extLst>
          </a:blip>
          <a:srcRect l="9328" r="31716" b="-1"/>
          <a:stretch/>
        </p:blipFill>
        <p:spPr bwMode="auto">
          <a:xfrm>
            <a:off x="6066014" y="10"/>
            <a:ext cx="6125986"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B279D2-BFA4-40AB-9E79-44519EEA4700}"/>
              </a:ext>
            </a:extLst>
          </p:cNvPr>
          <p:cNvSpPr txBox="1"/>
          <p:nvPr/>
        </p:nvSpPr>
        <p:spPr>
          <a:xfrm>
            <a:off x="1066800" y="1018674"/>
            <a:ext cx="9962147" cy="3693319"/>
          </a:xfrm>
          <a:prstGeom prst="rect">
            <a:avLst/>
          </a:prstGeom>
          <a:solidFill>
            <a:srgbClr val="FFFFFF">
              <a:alpha val="60000"/>
            </a:srgbClr>
          </a:solidFill>
        </p:spPr>
        <p:txBody>
          <a:bodyPr wrap="square" rtlCol="0">
            <a:spAutoFit/>
          </a:bodyPr>
          <a:lstStyle/>
          <a:p>
            <a:r>
              <a:rPr lang="en-GB" b="1" dirty="0"/>
              <a:t>Resources</a:t>
            </a:r>
          </a:p>
          <a:p>
            <a:pPr marL="285750" indent="-285750">
              <a:buFont typeface="Arial" panose="020B0604020202020204" pitchFamily="34" charset="0"/>
              <a:buChar char="•"/>
            </a:pPr>
            <a:r>
              <a:rPr lang="en-GB" dirty="0"/>
              <a:t>Are there any </a:t>
            </a:r>
            <a:r>
              <a:rPr lang="en-US" dirty="0"/>
              <a:t>good open teaching materials for sessions around physical behaviour measurement/ accelerometry? </a:t>
            </a:r>
          </a:p>
          <a:p>
            <a:pPr marL="285750" indent="-285750">
              <a:buFont typeface="Arial" panose="020B0604020202020204" pitchFamily="34" charset="0"/>
              <a:buChar char="•"/>
            </a:pPr>
            <a:r>
              <a:rPr lang="en-US" i="1" dirty="0"/>
              <a:t>Share additional thoughts on issue (</a:t>
            </a:r>
            <a:r>
              <a:rPr lang="en-US" i="1" dirty="0" err="1"/>
              <a:t>VvH</a:t>
            </a:r>
            <a:r>
              <a:rPr lang="en-US" i="1" dirty="0"/>
              <a:t>) </a:t>
            </a:r>
          </a:p>
          <a:p>
            <a:pPr marL="285750" indent="-285750">
              <a:buFont typeface="Arial" panose="020B0604020202020204" pitchFamily="34" charset="0"/>
              <a:buChar char="•"/>
            </a:pPr>
            <a:r>
              <a:rPr lang="en-US" i="1" dirty="0"/>
              <a:t>Which are the landmark papers in the field (</a:t>
            </a:r>
            <a:r>
              <a:rPr lang="en-US" i="1" dirty="0" err="1"/>
              <a:t>VvH</a:t>
            </a:r>
            <a:r>
              <a:rPr lang="en-US" i="1" dirty="0"/>
              <a:t>) useful resource to compile. Papers usually aren’t educational in nature though – not written for that audience. </a:t>
            </a:r>
          </a:p>
          <a:p>
            <a:pPr marL="285750" indent="-285750">
              <a:buFont typeface="Arial" panose="020B0604020202020204" pitchFamily="34" charset="0"/>
              <a:buChar char="•"/>
            </a:pPr>
            <a:r>
              <a:rPr lang="en-US" i="1" dirty="0"/>
              <a:t>(PH) currently working on open data repository and processing to improve communication across disciplines. Once repo active /in review share.</a:t>
            </a:r>
          </a:p>
          <a:p>
            <a:pPr marL="285750" indent="-285750">
              <a:buFont typeface="Arial" panose="020B0604020202020204" pitchFamily="34" charset="0"/>
              <a:buChar char="•"/>
            </a:pPr>
            <a:r>
              <a:rPr lang="en-US" i="1" dirty="0"/>
              <a:t>(JM)</a:t>
            </a:r>
            <a:r>
              <a:rPr lang="en-US" dirty="0"/>
              <a:t> </a:t>
            </a:r>
            <a:r>
              <a:rPr lang="en-US" i="1" dirty="0">
                <a:hlinkClick r:id="rId4"/>
              </a:rPr>
              <a:t>https://johnmuschelli.com/upper_limb_gt3x_prosthesis/</a:t>
            </a:r>
            <a:br>
              <a:rPr lang="en-US" dirty="0"/>
            </a:br>
            <a:endParaRPr lang="en-US" i="1" dirty="0"/>
          </a:p>
          <a:p>
            <a:pPr marL="285750" indent="-285750">
              <a:buFont typeface="Arial" panose="020B0604020202020204" pitchFamily="34" charset="0"/>
              <a:buChar char="•"/>
            </a:pPr>
            <a:r>
              <a:rPr lang="en-US" i="1" dirty="0"/>
              <a:t>(CM) The Objective Monitoring of Physical Activity: Contributions of Accelerometry to Epidemiology, Exercise Science and Rehabilitation (Editors: Roy J. Shephard, Catrine Tudor-Locke</a:t>
            </a:r>
            <a:r>
              <a:rPr lang="en-US" dirty="0"/>
              <a:t>) </a:t>
            </a:r>
            <a:r>
              <a:rPr lang="en-US" i="1" dirty="0"/>
              <a:t>General info. Usually useful to people new to the area. </a:t>
            </a:r>
          </a:p>
        </p:txBody>
      </p:sp>
    </p:spTree>
    <p:extLst>
      <p:ext uri="{BB962C8B-B14F-4D97-AF65-F5344CB8AC3E}">
        <p14:creationId xmlns:p14="http://schemas.microsoft.com/office/powerpoint/2010/main" val="114080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5EE1-7E2B-4745-A71B-5E3FE6C53453}"/>
              </a:ext>
            </a:extLst>
          </p:cNvPr>
          <p:cNvSpPr>
            <a:spLocks noGrp="1"/>
          </p:cNvSpPr>
          <p:nvPr>
            <p:ph type="title"/>
          </p:nvPr>
        </p:nvSpPr>
        <p:spPr>
          <a:xfrm>
            <a:off x="641667" y="5257630"/>
            <a:ext cx="10908667" cy="1021405"/>
          </a:xfrm>
        </p:spPr>
        <p:txBody>
          <a:bodyPr>
            <a:normAutofit/>
          </a:bodyPr>
          <a:lstStyle/>
          <a:p>
            <a:pPr algn="ctr"/>
            <a:r>
              <a:rPr lang="en-GB" sz="3300" b="1" dirty="0"/>
              <a:t>Scenario 1: </a:t>
            </a:r>
            <a:r>
              <a:rPr lang="en-GB" sz="3300" dirty="0"/>
              <a:t>Training workshop for physical behaviour researchers in using particular data/software/ method</a:t>
            </a:r>
          </a:p>
        </p:txBody>
      </p:sp>
      <p:sp>
        <p:nvSpPr>
          <p:cNvPr id="13" name="Rectangle 12">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2105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person climbing concrete stairs">
            <a:extLst>
              <a:ext uri="{FF2B5EF4-FFF2-40B4-BE49-F238E27FC236}">
                <a16:creationId xmlns:a16="http://schemas.microsoft.com/office/drawing/2014/main" id="{2860C161-BB62-47F4-80D2-41DD02CCE8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535"/>
          <a:stretch/>
        </p:blipFill>
        <p:spPr bwMode="auto">
          <a:xfrm>
            <a:off x="6126006" y="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brown dried leaves on sand">
            <a:extLst>
              <a:ext uri="{FF2B5EF4-FFF2-40B4-BE49-F238E27FC236}">
                <a16:creationId xmlns:a16="http://schemas.microsoft.com/office/drawing/2014/main" id="{E0CAEACA-7D6D-4F7D-8964-9C2A4EE57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4" r="35410"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362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person climbing concrete stairs">
            <a:extLst>
              <a:ext uri="{FF2B5EF4-FFF2-40B4-BE49-F238E27FC236}">
                <a16:creationId xmlns:a16="http://schemas.microsoft.com/office/drawing/2014/main" id="{2860C161-BB62-47F4-80D2-41DD02CCE8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535"/>
          <a:stretch/>
        </p:blipFill>
        <p:spPr bwMode="auto">
          <a:xfrm>
            <a:off x="6126006" y="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brown dried leaves on sand">
            <a:extLst>
              <a:ext uri="{FF2B5EF4-FFF2-40B4-BE49-F238E27FC236}">
                <a16:creationId xmlns:a16="http://schemas.microsoft.com/office/drawing/2014/main" id="{E0CAEACA-7D6D-4F7D-8964-9C2A4EE57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4" r="35410"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B22BEA-44D2-4E65-876B-980895A2A4C0}"/>
              </a:ext>
            </a:extLst>
          </p:cNvPr>
          <p:cNvSpPr txBox="1"/>
          <p:nvPr/>
        </p:nvSpPr>
        <p:spPr>
          <a:xfrm>
            <a:off x="1066800" y="1018674"/>
            <a:ext cx="9962147" cy="1200329"/>
          </a:xfrm>
          <a:prstGeom prst="rect">
            <a:avLst/>
          </a:prstGeom>
          <a:solidFill>
            <a:srgbClr val="FFFFFF">
              <a:alpha val="60000"/>
            </a:srgbClr>
          </a:solidFill>
        </p:spPr>
        <p:txBody>
          <a:bodyPr wrap="square" rtlCol="0">
            <a:spAutoFit/>
          </a:bodyPr>
          <a:lstStyle/>
          <a:p>
            <a:r>
              <a:rPr lang="en-GB" b="1" dirty="0"/>
              <a:t>Overcoming barriers </a:t>
            </a:r>
          </a:p>
          <a:p>
            <a:pPr marL="285750" indent="-285750">
              <a:buFont typeface="Arial" panose="020B0604020202020204" pitchFamily="34" charset="0"/>
              <a:buChar char="•"/>
            </a:pPr>
            <a:r>
              <a:rPr lang="en-GB" dirty="0"/>
              <a:t>What are common barriers to sessions like this going well for participants? </a:t>
            </a:r>
          </a:p>
          <a:p>
            <a:pPr marL="285750" indent="-285750">
              <a:buFont typeface="Arial" panose="020B0604020202020204" pitchFamily="34" charset="0"/>
              <a:buChar char="•"/>
            </a:pPr>
            <a:r>
              <a:rPr lang="en-GB" dirty="0"/>
              <a:t>How do you approach lack of technical confidence in participants? </a:t>
            </a:r>
          </a:p>
          <a:p>
            <a:pPr marL="285750" indent="-285750">
              <a:buFont typeface="Arial" panose="020B0604020202020204" pitchFamily="34" charset="0"/>
              <a:buChar char="•"/>
            </a:pPr>
            <a:r>
              <a:rPr lang="en-GB" dirty="0"/>
              <a:t>How to do you approach a session where there are very varied skill levels and prior experience? </a:t>
            </a:r>
          </a:p>
        </p:txBody>
      </p:sp>
    </p:spTree>
    <p:extLst>
      <p:ext uri="{BB962C8B-B14F-4D97-AF65-F5344CB8AC3E}">
        <p14:creationId xmlns:p14="http://schemas.microsoft.com/office/powerpoint/2010/main" val="32385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woman sitting on sofa while using MacBook Pro">
            <a:extLst>
              <a:ext uri="{FF2B5EF4-FFF2-40B4-BE49-F238E27FC236}">
                <a16:creationId xmlns:a16="http://schemas.microsoft.com/office/drawing/2014/main" id="{4568A675-0FCA-49C8-979D-5F0193173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2" b="2099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29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woman sitting on sofa while using MacBook Pro">
            <a:extLst>
              <a:ext uri="{FF2B5EF4-FFF2-40B4-BE49-F238E27FC236}">
                <a16:creationId xmlns:a16="http://schemas.microsoft.com/office/drawing/2014/main" id="{4568A675-0FCA-49C8-979D-5F0193173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2" b="2099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BC143C-8E67-41D1-A71D-7DD124A2EF18}"/>
              </a:ext>
            </a:extLst>
          </p:cNvPr>
          <p:cNvSpPr txBox="1"/>
          <p:nvPr/>
        </p:nvSpPr>
        <p:spPr>
          <a:xfrm>
            <a:off x="1066800" y="1018674"/>
            <a:ext cx="9962147" cy="923330"/>
          </a:xfrm>
          <a:prstGeom prst="rect">
            <a:avLst/>
          </a:prstGeom>
          <a:solidFill>
            <a:srgbClr val="FFFFFF">
              <a:alpha val="60000"/>
            </a:srgbClr>
          </a:solidFill>
        </p:spPr>
        <p:txBody>
          <a:bodyPr wrap="square" rtlCol="0">
            <a:spAutoFit/>
          </a:bodyPr>
          <a:lstStyle/>
          <a:p>
            <a:r>
              <a:rPr lang="en-GB" b="1" dirty="0"/>
              <a:t>Doing it virtually </a:t>
            </a:r>
          </a:p>
          <a:p>
            <a:pPr marL="285750" indent="-285750">
              <a:buFont typeface="Arial" panose="020B0604020202020204" pitchFamily="34" charset="0"/>
              <a:buChar char="•"/>
            </a:pPr>
            <a:r>
              <a:rPr lang="en-GB" dirty="0"/>
              <a:t>How much of what we’ve discussed transfers well to virtual workshops? </a:t>
            </a:r>
          </a:p>
          <a:p>
            <a:pPr marL="285750" indent="-285750">
              <a:buFont typeface="Arial" panose="020B0604020202020204" pitchFamily="34" charset="0"/>
              <a:buChar char="•"/>
            </a:pPr>
            <a:r>
              <a:rPr lang="en-GB" dirty="0"/>
              <a:t>Are there any particular things to be aware of in virtual workshop? </a:t>
            </a:r>
          </a:p>
        </p:txBody>
      </p:sp>
    </p:spTree>
    <p:extLst>
      <p:ext uri="{BB962C8B-B14F-4D97-AF65-F5344CB8AC3E}">
        <p14:creationId xmlns:p14="http://schemas.microsoft.com/office/powerpoint/2010/main" val="2044239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847E2A-C6AC-4CC3-ADAA-CCBCC360DBA5}"/>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Barriers and overcoming them </a:t>
            </a:r>
          </a:p>
          <a:p>
            <a:pPr marL="285750" indent="-285750">
              <a:buFont typeface="Arial" panose="020B0604020202020204" pitchFamily="34" charset="0"/>
              <a:buChar char="•"/>
            </a:pPr>
            <a:r>
              <a:rPr lang="en-GB" dirty="0"/>
              <a:t>What are common barriers and how do you address them? </a:t>
            </a:r>
          </a:p>
        </p:txBody>
      </p:sp>
      <p:pic>
        <p:nvPicPr>
          <p:cNvPr id="4098" name="Picture 2" descr="woman sitting on sand">
            <a:extLst>
              <a:ext uri="{FF2B5EF4-FFF2-40B4-BE49-F238E27FC236}">
                <a16:creationId xmlns:a16="http://schemas.microsoft.com/office/drawing/2014/main" id="{A9431B16-959A-4370-B7AC-4DF02843D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4552" cy="71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14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man sitting on sand">
            <a:extLst>
              <a:ext uri="{FF2B5EF4-FFF2-40B4-BE49-F238E27FC236}">
                <a16:creationId xmlns:a16="http://schemas.microsoft.com/office/drawing/2014/main" id="{A9431B16-959A-4370-B7AC-4DF02843D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4552" cy="7101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847E2A-C6AC-4CC3-ADAA-CCBCC360DBA5}"/>
              </a:ext>
            </a:extLst>
          </p:cNvPr>
          <p:cNvSpPr txBox="1"/>
          <p:nvPr/>
        </p:nvSpPr>
        <p:spPr>
          <a:xfrm>
            <a:off x="1066800" y="1018674"/>
            <a:ext cx="9962147" cy="369332"/>
          </a:xfrm>
          <a:prstGeom prst="rect">
            <a:avLst/>
          </a:prstGeom>
          <a:solidFill>
            <a:srgbClr val="FFFFFF">
              <a:alpha val="60000"/>
            </a:srgbClr>
          </a:solidFill>
        </p:spPr>
        <p:txBody>
          <a:bodyPr wrap="square" rtlCol="0">
            <a:spAutoFit/>
          </a:bodyPr>
          <a:lstStyle/>
          <a:p>
            <a:r>
              <a:rPr lang="en-GB" b="1" dirty="0"/>
              <a:t>Further thoughts? </a:t>
            </a:r>
          </a:p>
        </p:txBody>
      </p:sp>
    </p:spTree>
    <p:extLst>
      <p:ext uri="{BB962C8B-B14F-4D97-AF65-F5344CB8AC3E}">
        <p14:creationId xmlns:p14="http://schemas.microsoft.com/office/powerpoint/2010/main" val="397756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5EE1-7E2B-4745-A71B-5E3FE6C53453}"/>
              </a:ext>
            </a:extLst>
          </p:cNvPr>
          <p:cNvSpPr>
            <a:spLocks noGrp="1"/>
          </p:cNvSpPr>
          <p:nvPr>
            <p:ph type="title"/>
          </p:nvPr>
        </p:nvSpPr>
        <p:spPr>
          <a:xfrm>
            <a:off x="641667" y="5257630"/>
            <a:ext cx="10908667" cy="1021405"/>
          </a:xfrm>
        </p:spPr>
        <p:txBody>
          <a:bodyPr>
            <a:normAutofit/>
          </a:bodyPr>
          <a:lstStyle/>
          <a:p>
            <a:pPr algn="ctr"/>
            <a:r>
              <a:rPr lang="en-GB" sz="3300" b="1" dirty="0"/>
              <a:t>Scenario 2: </a:t>
            </a:r>
            <a:r>
              <a:rPr lang="en-GB" sz="3300" dirty="0"/>
              <a:t>Training an individual in the pipeline of analysis of physical behaviour data </a:t>
            </a:r>
          </a:p>
        </p:txBody>
      </p:sp>
      <p:sp>
        <p:nvSpPr>
          <p:cNvPr id="8" name="Rectangle 12">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5409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5EE1-7E2B-4745-A71B-5E3FE6C53453}"/>
              </a:ext>
            </a:extLst>
          </p:cNvPr>
          <p:cNvSpPr>
            <a:spLocks noGrp="1"/>
          </p:cNvSpPr>
          <p:nvPr>
            <p:ph type="title"/>
          </p:nvPr>
        </p:nvSpPr>
        <p:spPr>
          <a:xfrm>
            <a:off x="641667" y="5257630"/>
            <a:ext cx="10908667" cy="1021405"/>
          </a:xfrm>
        </p:spPr>
        <p:txBody>
          <a:bodyPr>
            <a:normAutofit/>
          </a:bodyPr>
          <a:lstStyle/>
          <a:p>
            <a:pPr algn="ctr"/>
            <a:r>
              <a:rPr lang="en-GB" sz="3300" b="1" dirty="0"/>
              <a:t>Scenario 2: </a:t>
            </a:r>
            <a:r>
              <a:rPr lang="en-GB" sz="3300" dirty="0"/>
              <a:t>Training an individual in the pipeline of analysis of physical behaviour data </a:t>
            </a:r>
          </a:p>
        </p:txBody>
      </p:sp>
      <p:sp>
        <p:nvSpPr>
          <p:cNvPr id="8" name="Rectangle 12">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0" name="Content Placeholder 2">
            <a:extLst>
              <a:ext uri="{FF2B5EF4-FFF2-40B4-BE49-F238E27FC236}">
                <a16:creationId xmlns:a16="http://schemas.microsoft.com/office/drawing/2014/main" id="{97609318-C5BB-4B4D-A116-F8D73A3EA5A3}"/>
              </a:ext>
            </a:extLst>
          </p:cNvPr>
          <p:cNvGraphicFramePr>
            <a:graphicFrameLocks noGrp="1"/>
          </p:cNvGraphicFramePr>
          <p:nvPr>
            <p:ph idx="1"/>
            <p:extLst>
              <p:ext uri="{D42A27DB-BD31-4B8C-83A1-F6EECF244321}">
                <p14:modId xmlns:p14="http://schemas.microsoft.com/office/powerpoint/2010/main" val="705580422"/>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5636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d and yellow hand tool">
            <a:extLst>
              <a:ext uri="{FF2B5EF4-FFF2-40B4-BE49-F238E27FC236}">
                <a16:creationId xmlns:a16="http://schemas.microsoft.com/office/drawing/2014/main" id="{4C5B7E02-1A52-40AE-8CB6-503E4BEB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77" b="89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68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d and yellow hand tool">
            <a:extLst>
              <a:ext uri="{FF2B5EF4-FFF2-40B4-BE49-F238E27FC236}">
                <a16:creationId xmlns:a16="http://schemas.microsoft.com/office/drawing/2014/main" id="{4C5B7E02-1A52-40AE-8CB6-503E4BEB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77" b="89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A7390D-A988-4398-AC60-E3DDD4E0DE19}"/>
              </a:ext>
            </a:extLst>
          </p:cNvPr>
          <p:cNvSpPr txBox="1"/>
          <p:nvPr/>
        </p:nvSpPr>
        <p:spPr>
          <a:xfrm>
            <a:off x="1000125" y="991468"/>
            <a:ext cx="9962147" cy="646331"/>
          </a:xfrm>
          <a:prstGeom prst="rect">
            <a:avLst/>
          </a:prstGeom>
          <a:solidFill>
            <a:srgbClr val="FFFFFF">
              <a:alpha val="60000"/>
            </a:srgbClr>
          </a:solidFill>
        </p:spPr>
        <p:txBody>
          <a:bodyPr wrap="square" rtlCol="0">
            <a:spAutoFit/>
          </a:bodyPr>
          <a:lstStyle/>
          <a:p>
            <a:r>
              <a:rPr lang="en-GB" b="1" dirty="0"/>
              <a:t>Aims</a:t>
            </a:r>
          </a:p>
          <a:p>
            <a:pPr marL="285750" indent="-285750">
              <a:buFont typeface="Arial" panose="020B0604020202020204" pitchFamily="34" charset="0"/>
              <a:buChar char="•"/>
            </a:pPr>
            <a:r>
              <a:rPr lang="en-GB" dirty="0"/>
              <a:t>How can you set aims? How can you break down overall aims into a learning process? </a:t>
            </a:r>
          </a:p>
        </p:txBody>
      </p:sp>
    </p:spTree>
    <p:extLst>
      <p:ext uri="{BB962C8B-B14F-4D97-AF65-F5344CB8AC3E}">
        <p14:creationId xmlns:p14="http://schemas.microsoft.com/office/powerpoint/2010/main" val="18508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5EE1-7E2B-4745-A71B-5E3FE6C53453}"/>
              </a:ext>
            </a:extLst>
          </p:cNvPr>
          <p:cNvSpPr>
            <a:spLocks noGrp="1"/>
          </p:cNvSpPr>
          <p:nvPr>
            <p:ph type="title"/>
          </p:nvPr>
        </p:nvSpPr>
        <p:spPr>
          <a:xfrm>
            <a:off x="641667" y="5257630"/>
            <a:ext cx="10908667" cy="1021405"/>
          </a:xfrm>
        </p:spPr>
        <p:txBody>
          <a:bodyPr>
            <a:normAutofit/>
          </a:bodyPr>
          <a:lstStyle/>
          <a:p>
            <a:pPr algn="ctr"/>
            <a:r>
              <a:rPr lang="en-GB" sz="3300" b="1" dirty="0"/>
              <a:t>Scenario 1: </a:t>
            </a:r>
            <a:r>
              <a:rPr lang="en-GB" sz="3300" dirty="0"/>
              <a:t>Training workshop for physical behaviour researchers in using particular data/software/ method</a:t>
            </a:r>
          </a:p>
        </p:txBody>
      </p:sp>
      <p:sp>
        <p:nvSpPr>
          <p:cNvPr id="13" name="Rectangle 12">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6943290-FB41-4482-959C-786F97C3CD4A}"/>
              </a:ext>
            </a:extLst>
          </p:cNvPr>
          <p:cNvGraphicFramePr>
            <a:graphicFrameLocks noGrp="1"/>
          </p:cNvGraphicFramePr>
          <p:nvPr>
            <p:ph idx="1"/>
            <p:extLst>
              <p:ext uri="{D42A27DB-BD31-4B8C-83A1-F6EECF244321}">
                <p14:modId xmlns:p14="http://schemas.microsoft.com/office/powerpoint/2010/main" val="2745874487"/>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761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white neon lights near trees">
            <a:extLst>
              <a:ext uri="{FF2B5EF4-FFF2-40B4-BE49-F238E27FC236}">
                <a16:creationId xmlns:a16="http://schemas.microsoft.com/office/drawing/2014/main" id="{523FC785-7356-4BA4-B29E-C7AFA6B3E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85" b="55068"/>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9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white neon lights near trees">
            <a:extLst>
              <a:ext uri="{FF2B5EF4-FFF2-40B4-BE49-F238E27FC236}">
                <a16:creationId xmlns:a16="http://schemas.microsoft.com/office/drawing/2014/main" id="{523FC785-7356-4BA4-B29E-C7AFA6B3E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85" b="55068"/>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3E9761-69D2-445B-BA69-93492227FC1F}"/>
              </a:ext>
            </a:extLst>
          </p:cNvPr>
          <p:cNvSpPr txBox="1"/>
          <p:nvPr/>
        </p:nvSpPr>
        <p:spPr>
          <a:xfrm>
            <a:off x="1066800" y="1018674"/>
            <a:ext cx="9962147" cy="923330"/>
          </a:xfrm>
          <a:prstGeom prst="rect">
            <a:avLst/>
          </a:prstGeom>
          <a:solidFill>
            <a:srgbClr val="FFFFFF">
              <a:alpha val="60000"/>
            </a:srgbClr>
          </a:solidFill>
        </p:spPr>
        <p:txBody>
          <a:bodyPr wrap="square" rtlCol="0">
            <a:spAutoFit/>
          </a:bodyPr>
          <a:lstStyle/>
          <a:p>
            <a:r>
              <a:rPr lang="en-GB" b="1" dirty="0"/>
              <a:t>Priorities </a:t>
            </a:r>
          </a:p>
          <a:p>
            <a:pPr marL="285750" indent="-285750">
              <a:buFont typeface="Arial" panose="020B0604020202020204" pitchFamily="34" charset="0"/>
              <a:buChar char="•"/>
            </a:pPr>
            <a:r>
              <a:rPr lang="en-GB" dirty="0"/>
              <a:t>Learning specific things about accelerometer data vs learning general software and data skills (e.g. programming languages, Git and GitHub)? </a:t>
            </a:r>
          </a:p>
        </p:txBody>
      </p:sp>
    </p:spTree>
    <p:extLst>
      <p:ext uri="{BB962C8B-B14F-4D97-AF65-F5344CB8AC3E}">
        <p14:creationId xmlns:p14="http://schemas.microsoft.com/office/powerpoint/2010/main" val="4217278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erson making dough beside brown wooden rolling pin">
            <a:extLst>
              <a:ext uri="{FF2B5EF4-FFF2-40B4-BE49-F238E27FC236}">
                <a16:creationId xmlns:a16="http://schemas.microsoft.com/office/drawing/2014/main" id="{1D34C932-A2BC-435E-9E12-D63962BF41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0" r="25887" b="-1"/>
          <a:stretch/>
        </p:blipFill>
        <p:spPr bwMode="auto">
          <a:xfrm>
            <a:off x="6126006"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a:extLst>
              <a:ext uri="{FF2B5EF4-FFF2-40B4-BE49-F238E27FC236}">
                <a16:creationId xmlns:a16="http://schemas.microsoft.com/office/drawing/2014/main" id="{4E9561C4-AFCD-4315-BCE6-22ECB8BE9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4" r="24459"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05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erson making dough beside brown wooden rolling pin">
            <a:extLst>
              <a:ext uri="{FF2B5EF4-FFF2-40B4-BE49-F238E27FC236}">
                <a16:creationId xmlns:a16="http://schemas.microsoft.com/office/drawing/2014/main" id="{1D34C932-A2BC-435E-9E12-D63962BF41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0" r="25887" b="-1"/>
          <a:stretch/>
        </p:blipFill>
        <p:spPr bwMode="auto">
          <a:xfrm>
            <a:off x="6126006"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a:extLst>
              <a:ext uri="{FF2B5EF4-FFF2-40B4-BE49-F238E27FC236}">
                <a16:creationId xmlns:a16="http://schemas.microsoft.com/office/drawing/2014/main" id="{4E9561C4-AFCD-4315-BCE6-22ECB8BE9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4" r="24459"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62A6C1-399E-47C0-9318-27832E1495E3}"/>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Theory vs practice</a:t>
            </a:r>
          </a:p>
          <a:p>
            <a:pPr marL="285750" indent="-285750">
              <a:buFont typeface="Arial" panose="020B0604020202020204" pitchFamily="34" charset="0"/>
              <a:buChar char="•"/>
            </a:pPr>
            <a:r>
              <a:rPr lang="en-GB" dirty="0"/>
              <a:t>Where should it fit? Throughout? After some theory? Before theory? </a:t>
            </a:r>
          </a:p>
        </p:txBody>
      </p:sp>
    </p:spTree>
    <p:extLst>
      <p:ext uri="{BB962C8B-B14F-4D97-AF65-F5344CB8AC3E}">
        <p14:creationId xmlns:p14="http://schemas.microsoft.com/office/powerpoint/2010/main" val="4283041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red Wrong Way signage on road">
            <a:extLst>
              <a:ext uri="{FF2B5EF4-FFF2-40B4-BE49-F238E27FC236}">
                <a16:creationId xmlns:a16="http://schemas.microsoft.com/office/drawing/2014/main" id="{1307BB25-CD3E-402B-BE52-F7E7AEC81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2" b="431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3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red Wrong Way signage on road">
            <a:extLst>
              <a:ext uri="{FF2B5EF4-FFF2-40B4-BE49-F238E27FC236}">
                <a16:creationId xmlns:a16="http://schemas.microsoft.com/office/drawing/2014/main" id="{1307BB25-CD3E-402B-BE52-F7E7AEC81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2" b="431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32B558-ADEC-4959-97DE-E2F5B4D1692B}"/>
              </a:ext>
            </a:extLst>
          </p:cNvPr>
          <p:cNvSpPr txBox="1"/>
          <p:nvPr/>
        </p:nvSpPr>
        <p:spPr>
          <a:xfrm>
            <a:off x="1066800" y="1018674"/>
            <a:ext cx="9962147" cy="369332"/>
          </a:xfrm>
          <a:prstGeom prst="rect">
            <a:avLst/>
          </a:prstGeom>
          <a:solidFill>
            <a:srgbClr val="FFFFFF">
              <a:alpha val="60000"/>
            </a:srgbClr>
          </a:solidFill>
        </p:spPr>
        <p:txBody>
          <a:bodyPr wrap="square" rtlCol="0">
            <a:spAutoFit/>
          </a:bodyPr>
          <a:lstStyle/>
          <a:p>
            <a:pPr marL="285750"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C2E6A3D4-4715-4A6C-8610-0E24ACCB495A}"/>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Good practice</a:t>
            </a:r>
          </a:p>
          <a:p>
            <a:pPr marL="285750" indent="-285750">
              <a:buFont typeface="Arial" panose="020B0604020202020204" pitchFamily="34" charset="0"/>
              <a:buChar char="•"/>
            </a:pPr>
            <a:r>
              <a:rPr lang="en-GB" dirty="0"/>
              <a:t>‘Anything that works’ or adhering to particular principles </a:t>
            </a:r>
          </a:p>
        </p:txBody>
      </p:sp>
    </p:spTree>
    <p:extLst>
      <p:ext uri="{BB962C8B-B14F-4D97-AF65-F5344CB8AC3E}">
        <p14:creationId xmlns:p14="http://schemas.microsoft.com/office/powerpoint/2010/main" val="257626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and tool on wall">
            <a:extLst>
              <a:ext uri="{FF2B5EF4-FFF2-40B4-BE49-F238E27FC236}">
                <a16:creationId xmlns:a16="http://schemas.microsoft.com/office/drawing/2014/main" id="{93737C63-827E-4C4F-A1AF-52A80914FF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8" b="7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836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and tool on wall">
            <a:extLst>
              <a:ext uri="{FF2B5EF4-FFF2-40B4-BE49-F238E27FC236}">
                <a16:creationId xmlns:a16="http://schemas.microsoft.com/office/drawing/2014/main" id="{93737C63-827E-4C4F-A1AF-52A80914FF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8" b="7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FA1DFA-E023-417E-BD08-8D23A7208CF3}"/>
              </a:ext>
            </a:extLst>
          </p:cNvPr>
          <p:cNvSpPr txBox="1"/>
          <p:nvPr/>
        </p:nvSpPr>
        <p:spPr>
          <a:xfrm>
            <a:off x="1066800" y="1018674"/>
            <a:ext cx="9962147" cy="369332"/>
          </a:xfrm>
          <a:prstGeom prst="rect">
            <a:avLst/>
          </a:prstGeom>
          <a:solidFill>
            <a:srgbClr val="FFFFFF">
              <a:alpha val="60000"/>
            </a:srgbClr>
          </a:solidFill>
        </p:spPr>
        <p:txBody>
          <a:bodyPr wrap="square" rtlCol="0">
            <a:spAutoFit/>
          </a:bodyPr>
          <a:lstStyle/>
          <a:p>
            <a:r>
              <a:rPr lang="en-GB" b="1" dirty="0"/>
              <a:t>Practical matters</a:t>
            </a:r>
          </a:p>
        </p:txBody>
      </p:sp>
    </p:spTree>
    <p:extLst>
      <p:ext uri="{BB962C8B-B14F-4D97-AF65-F5344CB8AC3E}">
        <p14:creationId xmlns:p14="http://schemas.microsoft.com/office/powerpoint/2010/main" val="345973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2" name="Picture 4" descr="running jump obstacle">
            <a:extLst>
              <a:ext uri="{FF2B5EF4-FFF2-40B4-BE49-F238E27FC236}">
                <a16:creationId xmlns:a16="http://schemas.microsoft.com/office/drawing/2014/main" id="{A02E7D0E-F9A9-4C8A-93A8-30451615E2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32" b="999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6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2" name="Picture 4" descr="running jump obstacle">
            <a:extLst>
              <a:ext uri="{FF2B5EF4-FFF2-40B4-BE49-F238E27FC236}">
                <a16:creationId xmlns:a16="http://schemas.microsoft.com/office/drawing/2014/main" id="{A02E7D0E-F9A9-4C8A-93A8-30451615E2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32" b="999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847E2A-C6AC-4CC3-ADAA-CCBCC360DBA5}"/>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Barriers and overcoming them </a:t>
            </a:r>
          </a:p>
          <a:p>
            <a:pPr marL="285750" indent="-285750">
              <a:buFont typeface="Arial" panose="020B0604020202020204" pitchFamily="34" charset="0"/>
              <a:buChar char="•"/>
            </a:pPr>
            <a:r>
              <a:rPr lang="en-GB" dirty="0"/>
              <a:t>What are common barriers and how do you address them? </a:t>
            </a:r>
          </a:p>
        </p:txBody>
      </p:sp>
    </p:spTree>
    <p:extLst>
      <p:ext uri="{BB962C8B-B14F-4D97-AF65-F5344CB8AC3E}">
        <p14:creationId xmlns:p14="http://schemas.microsoft.com/office/powerpoint/2010/main" val="294689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d and yellow hand tool">
            <a:extLst>
              <a:ext uri="{FF2B5EF4-FFF2-40B4-BE49-F238E27FC236}">
                <a16:creationId xmlns:a16="http://schemas.microsoft.com/office/drawing/2014/main" id="{4C5B7E02-1A52-40AE-8CB6-503E4BEB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77" b="89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61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847E2A-C6AC-4CC3-ADAA-CCBCC360DBA5}"/>
              </a:ext>
            </a:extLst>
          </p:cNvPr>
          <p:cNvSpPr txBox="1"/>
          <p:nvPr/>
        </p:nvSpPr>
        <p:spPr>
          <a:xfrm>
            <a:off x="1066800" y="1018674"/>
            <a:ext cx="9962147" cy="646331"/>
          </a:xfrm>
          <a:prstGeom prst="rect">
            <a:avLst/>
          </a:prstGeom>
          <a:solidFill>
            <a:srgbClr val="FFFFFF">
              <a:alpha val="60000"/>
            </a:srgbClr>
          </a:solidFill>
        </p:spPr>
        <p:txBody>
          <a:bodyPr wrap="square" rtlCol="0">
            <a:spAutoFit/>
          </a:bodyPr>
          <a:lstStyle/>
          <a:p>
            <a:r>
              <a:rPr lang="en-GB" b="1" dirty="0"/>
              <a:t>Barriers and overcoming them </a:t>
            </a:r>
          </a:p>
          <a:p>
            <a:pPr marL="285750" indent="-285750">
              <a:buFont typeface="Arial" panose="020B0604020202020204" pitchFamily="34" charset="0"/>
              <a:buChar char="•"/>
            </a:pPr>
            <a:r>
              <a:rPr lang="en-GB" dirty="0"/>
              <a:t>What are common barriers and how do you address them? </a:t>
            </a:r>
          </a:p>
        </p:txBody>
      </p:sp>
      <p:pic>
        <p:nvPicPr>
          <p:cNvPr id="4098" name="Picture 2" descr="woman sitting on sand">
            <a:extLst>
              <a:ext uri="{FF2B5EF4-FFF2-40B4-BE49-F238E27FC236}">
                <a16:creationId xmlns:a16="http://schemas.microsoft.com/office/drawing/2014/main" id="{A9431B16-959A-4370-B7AC-4DF02843D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4552" cy="71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108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woman sitting on sand">
            <a:extLst>
              <a:ext uri="{FF2B5EF4-FFF2-40B4-BE49-F238E27FC236}">
                <a16:creationId xmlns:a16="http://schemas.microsoft.com/office/drawing/2014/main" id="{A9431B16-959A-4370-B7AC-4DF02843D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4552" cy="7101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847E2A-C6AC-4CC3-ADAA-CCBCC360DBA5}"/>
              </a:ext>
            </a:extLst>
          </p:cNvPr>
          <p:cNvSpPr txBox="1"/>
          <p:nvPr/>
        </p:nvSpPr>
        <p:spPr>
          <a:xfrm>
            <a:off x="1066800" y="1018674"/>
            <a:ext cx="9962147" cy="369332"/>
          </a:xfrm>
          <a:prstGeom prst="rect">
            <a:avLst/>
          </a:prstGeom>
          <a:solidFill>
            <a:srgbClr val="FFFFFF">
              <a:alpha val="60000"/>
            </a:srgbClr>
          </a:solidFill>
        </p:spPr>
        <p:txBody>
          <a:bodyPr wrap="square" rtlCol="0">
            <a:spAutoFit/>
          </a:bodyPr>
          <a:lstStyle/>
          <a:p>
            <a:r>
              <a:rPr lang="en-GB" b="1" dirty="0"/>
              <a:t>Further thoughts? </a:t>
            </a:r>
          </a:p>
        </p:txBody>
      </p:sp>
    </p:spTree>
    <p:extLst>
      <p:ext uri="{BB962C8B-B14F-4D97-AF65-F5344CB8AC3E}">
        <p14:creationId xmlns:p14="http://schemas.microsoft.com/office/powerpoint/2010/main" val="332700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5EE1-7E2B-4745-A71B-5E3FE6C53453}"/>
              </a:ext>
            </a:extLst>
          </p:cNvPr>
          <p:cNvSpPr>
            <a:spLocks noGrp="1"/>
          </p:cNvSpPr>
          <p:nvPr>
            <p:ph type="title"/>
          </p:nvPr>
        </p:nvSpPr>
        <p:spPr/>
        <p:txBody>
          <a:bodyPr/>
          <a:lstStyle/>
          <a:p>
            <a:r>
              <a:rPr lang="en-GB" dirty="0"/>
              <a:t>Thank you! </a:t>
            </a:r>
          </a:p>
        </p:txBody>
      </p:sp>
      <p:sp>
        <p:nvSpPr>
          <p:cNvPr id="3" name="Content Placeholder 2">
            <a:extLst>
              <a:ext uri="{FF2B5EF4-FFF2-40B4-BE49-F238E27FC236}">
                <a16:creationId xmlns:a16="http://schemas.microsoft.com/office/drawing/2014/main" id="{5191CD55-9F90-4020-AFAA-C85D8C4B6308}"/>
              </a:ext>
            </a:extLst>
          </p:cNvPr>
          <p:cNvSpPr>
            <a:spLocks noGrp="1"/>
          </p:cNvSpPr>
          <p:nvPr>
            <p:ph idx="1"/>
          </p:nvPr>
        </p:nvSpPr>
        <p:spPr/>
        <p:txBody>
          <a:bodyPr/>
          <a:lstStyle/>
          <a:p>
            <a:r>
              <a:rPr lang="en-GB" dirty="0"/>
              <a:t>Give me feedback on how the session worked! </a:t>
            </a:r>
          </a:p>
          <a:p>
            <a:r>
              <a:rPr lang="en-GB" dirty="0">
                <a:hlinkClick r:id="rId2"/>
              </a:rPr>
              <a:t>rosemary.walmsley@gtc.ox.ac.uk</a:t>
            </a:r>
            <a:r>
              <a:rPr lang="en-GB" dirty="0"/>
              <a:t> </a:t>
            </a:r>
          </a:p>
          <a:p>
            <a:r>
              <a:rPr lang="en-GB" dirty="0"/>
              <a:t>@R_Walms</a:t>
            </a:r>
          </a:p>
        </p:txBody>
      </p:sp>
    </p:spTree>
    <p:extLst>
      <p:ext uri="{BB962C8B-B14F-4D97-AF65-F5344CB8AC3E}">
        <p14:creationId xmlns:p14="http://schemas.microsoft.com/office/powerpoint/2010/main" val="214876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d and yellow hand tool">
            <a:extLst>
              <a:ext uri="{FF2B5EF4-FFF2-40B4-BE49-F238E27FC236}">
                <a16:creationId xmlns:a16="http://schemas.microsoft.com/office/drawing/2014/main" id="{4C5B7E02-1A52-40AE-8CB6-503E4BEB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77" b="89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834F7C-BDCF-4C5F-B231-751B669F4024}"/>
              </a:ext>
            </a:extLst>
          </p:cNvPr>
          <p:cNvSpPr txBox="1"/>
          <p:nvPr/>
        </p:nvSpPr>
        <p:spPr>
          <a:xfrm>
            <a:off x="1114926" y="398998"/>
            <a:ext cx="9962147" cy="6186309"/>
          </a:xfrm>
          <a:prstGeom prst="rect">
            <a:avLst/>
          </a:prstGeom>
          <a:solidFill>
            <a:srgbClr val="FFFFFF">
              <a:alpha val="60000"/>
            </a:srgbClr>
          </a:solidFill>
        </p:spPr>
        <p:txBody>
          <a:bodyPr wrap="square" rtlCol="0">
            <a:spAutoFit/>
          </a:bodyPr>
          <a:lstStyle/>
          <a:p>
            <a:r>
              <a:rPr lang="en-GB" b="1" dirty="0"/>
              <a:t>Aims</a:t>
            </a:r>
          </a:p>
          <a:p>
            <a:pPr marL="285750" indent="-285750">
              <a:buFont typeface="Arial" panose="020B0604020202020204" pitchFamily="34" charset="0"/>
              <a:buChar char="•"/>
            </a:pPr>
            <a:r>
              <a:rPr lang="en-GB" dirty="0"/>
              <a:t>What sort of aims are most successful? Specific? Generic?</a:t>
            </a:r>
          </a:p>
          <a:p>
            <a:pPr marL="285750" indent="-285750">
              <a:buFont typeface="Arial" panose="020B0604020202020204" pitchFamily="34" charset="0"/>
              <a:buChar char="•"/>
            </a:pPr>
            <a:r>
              <a:rPr lang="en-GB" dirty="0"/>
              <a:t>Group aims vs aims of individuals</a:t>
            </a:r>
          </a:p>
          <a:p>
            <a:pPr marL="285750" indent="-285750">
              <a:buFont typeface="Arial" panose="020B0604020202020204" pitchFamily="34" charset="0"/>
              <a:buChar char="•"/>
            </a:pPr>
            <a:r>
              <a:rPr lang="en-GB" dirty="0"/>
              <a:t>Examples: understanding what the software can do; being an independent user of the software; gaining some particular competencies </a:t>
            </a:r>
          </a:p>
          <a:p>
            <a:endParaRPr lang="en-GB" dirty="0"/>
          </a:p>
          <a:p>
            <a:pPr marL="285750" indent="-285750">
              <a:buFont typeface="Arial" panose="020B0604020202020204" pitchFamily="34" charset="0"/>
              <a:buChar char="•"/>
            </a:pPr>
            <a:r>
              <a:rPr lang="en-GB" i="1" dirty="0"/>
              <a:t>Highly dependent on who the audience is and how big (PH)</a:t>
            </a:r>
          </a:p>
          <a:p>
            <a:pPr marL="285750" indent="-285750">
              <a:buFont typeface="Arial" panose="020B0604020202020204" pitchFamily="34" charset="0"/>
              <a:buChar char="•"/>
            </a:pPr>
            <a:r>
              <a:rPr lang="en-GB" i="1" dirty="0"/>
              <a:t>Larger audience more difficult (PH) – fewer than 5 = very easy to tailor to needs</a:t>
            </a:r>
          </a:p>
          <a:p>
            <a:pPr marL="285750" indent="-285750">
              <a:buFont typeface="Arial" panose="020B0604020202020204" pitchFamily="34" charset="0"/>
              <a:buChar char="•"/>
            </a:pPr>
            <a:r>
              <a:rPr lang="en-GB" i="1" dirty="0"/>
              <a:t>Individual goals which work well together (PH)</a:t>
            </a:r>
            <a:r>
              <a:rPr lang="en-GB" dirty="0"/>
              <a:t> </a:t>
            </a:r>
            <a:r>
              <a:rPr lang="en-GB" i="1" dirty="0"/>
              <a:t>e.g. learning from people a few steps ahead </a:t>
            </a:r>
            <a:endParaRPr lang="en-GB" dirty="0"/>
          </a:p>
          <a:p>
            <a:pPr marL="285750" indent="-285750">
              <a:buFont typeface="Arial" panose="020B0604020202020204" pitchFamily="34" charset="0"/>
              <a:buChar char="•"/>
            </a:pPr>
            <a:r>
              <a:rPr lang="en-GB" i="1" dirty="0"/>
              <a:t>Size as a limiting factor (PH) </a:t>
            </a:r>
          </a:p>
          <a:p>
            <a:pPr marL="285750" indent="-285750">
              <a:buFont typeface="Arial" panose="020B0604020202020204" pitchFamily="34" charset="0"/>
              <a:buChar char="•"/>
            </a:pPr>
            <a:endParaRPr lang="en-GB" i="1" dirty="0"/>
          </a:p>
          <a:p>
            <a:pPr marL="285750" indent="-285750">
              <a:buFont typeface="Arial" panose="020B0604020202020204" pitchFamily="34" charset="0"/>
              <a:buChar char="•"/>
            </a:pPr>
            <a:r>
              <a:rPr lang="en-GB" i="1" dirty="0"/>
              <a:t>Workshop on giving virtual workshops – motivations people might have to learn. (HM)</a:t>
            </a:r>
          </a:p>
          <a:p>
            <a:pPr marL="285750" indent="-285750">
              <a:buFont typeface="Arial" panose="020B0604020202020204" pitchFamily="34" charset="0"/>
              <a:buChar char="•"/>
            </a:pPr>
            <a:r>
              <a:rPr lang="en-GB" i="1" dirty="0"/>
              <a:t>Above about 4 or 5 for a group discussion, hard to draw everyone in.  (HM) </a:t>
            </a:r>
          </a:p>
          <a:p>
            <a:pPr marL="285750" indent="-285750">
              <a:buFont typeface="Arial" panose="020B0604020202020204" pitchFamily="34" charset="0"/>
              <a:buChar char="•"/>
            </a:pPr>
            <a:r>
              <a:rPr lang="en-GB" i="1" dirty="0"/>
              <a:t>Type of audience really matters. Really involved vs quite passive (and afterwards emails!) Actively drawing people in, know what aim is and able to ask questions (</a:t>
            </a:r>
            <a:r>
              <a:rPr lang="en-GB" i="1" dirty="0" err="1"/>
              <a:t>VvH</a:t>
            </a:r>
            <a:r>
              <a:rPr lang="en-GB" i="1" dirty="0"/>
              <a:t>)</a:t>
            </a:r>
          </a:p>
          <a:p>
            <a:pPr marL="285750" indent="-285750">
              <a:buFont typeface="Arial" panose="020B0604020202020204" pitchFamily="34" charset="0"/>
              <a:buChar char="•"/>
            </a:pPr>
            <a:r>
              <a:rPr lang="en-GB" i="1" dirty="0"/>
              <a:t>Comfortable speaking in English? (</a:t>
            </a:r>
            <a:r>
              <a:rPr lang="en-GB" i="1" dirty="0" err="1"/>
              <a:t>VvH</a:t>
            </a:r>
            <a:r>
              <a:rPr lang="en-GB" i="1" dirty="0"/>
              <a:t>) </a:t>
            </a:r>
          </a:p>
          <a:p>
            <a:pPr marL="285750" indent="-285750">
              <a:buFont typeface="Arial" panose="020B0604020202020204" pitchFamily="34" charset="0"/>
              <a:buChar char="•"/>
            </a:pPr>
            <a:r>
              <a:rPr lang="en-GB" i="1" dirty="0"/>
              <a:t>Technical stuff out the way as quickly as possible, or offer in cloud format (JM) </a:t>
            </a:r>
          </a:p>
          <a:p>
            <a:pPr marL="285750" indent="-285750">
              <a:buFont typeface="Arial" panose="020B0604020202020204" pitchFamily="34" charset="0"/>
              <a:buChar char="•"/>
            </a:pPr>
            <a:r>
              <a:rPr lang="en-GB" i="1" dirty="0"/>
              <a:t>Advantage of remote stuff- questions which are chat based or text based (JM) </a:t>
            </a:r>
          </a:p>
          <a:p>
            <a:pPr marL="285750" indent="-285750">
              <a:buFont typeface="Arial" panose="020B0604020202020204" pitchFamily="34" charset="0"/>
              <a:buChar char="•"/>
            </a:pPr>
            <a:r>
              <a:rPr lang="en-GB" i="1" dirty="0"/>
              <a:t>Litmus test- walk around/ stand somewhere long enough to get questions (JM) </a:t>
            </a:r>
          </a:p>
          <a:p>
            <a:pPr marL="285750" indent="-285750">
              <a:buFont typeface="Arial" panose="020B0604020202020204" pitchFamily="34" charset="0"/>
              <a:buChar char="•"/>
            </a:pPr>
            <a:r>
              <a:rPr lang="en-GB" i="1" dirty="0"/>
              <a:t>Useful to have a coleader monitoring channels and side questions (HM)   Also comfortable to interject! </a:t>
            </a:r>
          </a:p>
          <a:p>
            <a:pPr marL="285750" indent="-285750">
              <a:buFont typeface="Arial" panose="020B0604020202020204" pitchFamily="34" charset="0"/>
              <a:buChar char="•"/>
            </a:pPr>
            <a:r>
              <a:rPr lang="en-GB" i="1" dirty="0"/>
              <a:t>Texting questions (PH) anonymity </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81460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using, boy, young&#10;&#10;Description automatically generated">
            <a:extLst>
              <a:ext uri="{FF2B5EF4-FFF2-40B4-BE49-F238E27FC236}">
                <a16:creationId xmlns:a16="http://schemas.microsoft.com/office/drawing/2014/main" id="{A2942239-7796-429D-B376-E1D60BDD396D}"/>
              </a:ext>
            </a:extLst>
          </p:cNvPr>
          <p:cNvPicPr>
            <a:picLocks noChangeAspect="1"/>
          </p:cNvPicPr>
          <p:nvPr/>
        </p:nvPicPr>
        <p:blipFill rotWithShape="1">
          <a:blip r:embed="rId2"/>
          <a:srcRect t="28435" b="7971"/>
          <a:stretch/>
        </p:blipFill>
        <p:spPr>
          <a:xfrm>
            <a:off x="20" y="10"/>
            <a:ext cx="6065994" cy="6857990"/>
          </a:xfrm>
          <a:prstGeom prst="rect">
            <a:avLst/>
          </a:prstGeom>
        </p:spPr>
      </p:pic>
      <p:pic>
        <p:nvPicPr>
          <p:cNvPr id="3" name="Picture 2" descr="A picture containing sitting, blue, table, water&#10;&#10;Description automatically generated">
            <a:extLst>
              <a:ext uri="{FF2B5EF4-FFF2-40B4-BE49-F238E27FC236}">
                <a16:creationId xmlns:a16="http://schemas.microsoft.com/office/drawing/2014/main" id="{EC810BB8-3856-490F-942F-909B82C1AB5E}"/>
              </a:ext>
            </a:extLst>
          </p:cNvPr>
          <p:cNvPicPr>
            <a:picLocks noChangeAspect="1"/>
          </p:cNvPicPr>
          <p:nvPr/>
        </p:nvPicPr>
        <p:blipFill rotWithShape="1">
          <a:blip r:embed="rId3"/>
          <a:srcRect l="18078" r="14927"/>
          <a:stretch/>
        </p:blipFill>
        <p:spPr>
          <a:xfrm>
            <a:off x="6066014" y="10"/>
            <a:ext cx="6125986" cy="6857990"/>
          </a:xfrm>
          <a:prstGeom prst="rect">
            <a:avLst/>
          </a:prstGeom>
        </p:spPr>
      </p:pic>
    </p:spTree>
    <p:extLst>
      <p:ext uri="{BB962C8B-B14F-4D97-AF65-F5344CB8AC3E}">
        <p14:creationId xmlns:p14="http://schemas.microsoft.com/office/powerpoint/2010/main" val="1032134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using, boy, young&#10;&#10;Description automatically generated">
            <a:extLst>
              <a:ext uri="{FF2B5EF4-FFF2-40B4-BE49-F238E27FC236}">
                <a16:creationId xmlns:a16="http://schemas.microsoft.com/office/drawing/2014/main" id="{A2942239-7796-429D-B376-E1D60BDD396D}"/>
              </a:ext>
            </a:extLst>
          </p:cNvPr>
          <p:cNvPicPr>
            <a:picLocks noChangeAspect="1"/>
          </p:cNvPicPr>
          <p:nvPr/>
        </p:nvPicPr>
        <p:blipFill rotWithShape="1">
          <a:blip r:embed="rId2"/>
          <a:srcRect t="28435" b="7971"/>
          <a:stretch/>
        </p:blipFill>
        <p:spPr>
          <a:xfrm>
            <a:off x="20" y="10"/>
            <a:ext cx="6065994" cy="6857990"/>
          </a:xfrm>
          <a:prstGeom prst="rect">
            <a:avLst/>
          </a:prstGeom>
        </p:spPr>
      </p:pic>
      <p:pic>
        <p:nvPicPr>
          <p:cNvPr id="3" name="Picture 2" descr="A picture containing sitting, blue, table, water&#10;&#10;Description automatically generated">
            <a:extLst>
              <a:ext uri="{FF2B5EF4-FFF2-40B4-BE49-F238E27FC236}">
                <a16:creationId xmlns:a16="http://schemas.microsoft.com/office/drawing/2014/main" id="{EC810BB8-3856-490F-942F-909B82C1AB5E}"/>
              </a:ext>
            </a:extLst>
          </p:cNvPr>
          <p:cNvPicPr>
            <a:picLocks noChangeAspect="1"/>
          </p:cNvPicPr>
          <p:nvPr/>
        </p:nvPicPr>
        <p:blipFill rotWithShape="1">
          <a:blip r:embed="rId3"/>
          <a:srcRect l="18078" r="14927"/>
          <a:stretch/>
        </p:blipFill>
        <p:spPr>
          <a:xfrm>
            <a:off x="6066014" y="10"/>
            <a:ext cx="6125986" cy="6857990"/>
          </a:xfrm>
          <a:prstGeom prst="rect">
            <a:avLst/>
          </a:prstGeom>
        </p:spPr>
      </p:pic>
      <p:sp>
        <p:nvSpPr>
          <p:cNvPr id="4" name="TextBox 3">
            <a:extLst>
              <a:ext uri="{FF2B5EF4-FFF2-40B4-BE49-F238E27FC236}">
                <a16:creationId xmlns:a16="http://schemas.microsoft.com/office/drawing/2014/main" id="{4A8ACF7B-CE71-487F-84F3-B1B882B7558C}"/>
              </a:ext>
            </a:extLst>
          </p:cNvPr>
          <p:cNvSpPr txBox="1"/>
          <p:nvPr/>
        </p:nvSpPr>
        <p:spPr>
          <a:xfrm>
            <a:off x="1013900" y="187402"/>
            <a:ext cx="9962147" cy="6463308"/>
          </a:xfrm>
          <a:prstGeom prst="rect">
            <a:avLst/>
          </a:prstGeom>
          <a:solidFill>
            <a:srgbClr val="FFFFFF">
              <a:alpha val="60000"/>
            </a:srgbClr>
          </a:solidFill>
        </p:spPr>
        <p:txBody>
          <a:bodyPr wrap="square" rtlCol="0">
            <a:spAutoFit/>
          </a:bodyPr>
          <a:lstStyle/>
          <a:p>
            <a:r>
              <a:rPr lang="en-GB" b="1" dirty="0"/>
              <a:t>Technical competence vs understanding </a:t>
            </a:r>
          </a:p>
          <a:p>
            <a:pPr marL="285750" indent="-285750">
              <a:buFont typeface="Arial" panose="020B0604020202020204" pitchFamily="34" charset="0"/>
              <a:buChar char="•"/>
            </a:pPr>
            <a:r>
              <a:rPr lang="en-GB" dirty="0"/>
              <a:t>Is one necessary for the other?</a:t>
            </a:r>
          </a:p>
          <a:p>
            <a:pPr marL="285750" indent="-285750">
              <a:buFont typeface="Arial" panose="020B0604020202020204" pitchFamily="34" charset="0"/>
              <a:buChar char="•"/>
            </a:pPr>
            <a:r>
              <a:rPr lang="en-GB" dirty="0"/>
              <a:t>Will one lead to the other?  </a:t>
            </a:r>
          </a:p>
          <a:p>
            <a:pPr marL="285750" indent="-285750">
              <a:buFont typeface="Arial" panose="020B0604020202020204" pitchFamily="34" charset="0"/>
              <a:buChar char="•"/>
            </a:pPr>
            <a:r>
              <a:rPr lang="en-GB" dirty="0"/>
              <a:t>Do they come in a natural order?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i="1" dirty="0"/>
              <a:t>Limited time to train people: things in the data processing which are more directly relevant for the science than the other parts and focus on what’s important for the science. For other things like device calibration which are further from the scientific decisions, go with defaults. Examples of things relevant for science: thresholds, bouts (or not), range of variables available beyond time spent in bouts. Make critical about what the data is and the measures are (</a:t>
            </a:r>
            <a:r>
              <a:rPr lang="en-GB" i="1" dirty="0" err="1"/>
              <a:t>VvH</a:t>
            </a:r>
            <a:r>
              <a:rPr lang="en-GB" i="1" dirty="0"/>
              <a:t>)</a:t>
            </a:r>
          </a:p>
          <a:p>
            <a:pPr marL="285750" indent="-285750">
              <a:buFont typeface="Arial" panose="020B0604020202020204" pitchFamily="34" charset="0"/>
              <a:buChar char="•"/>
            </a:pPr>
            <a:r>
              <a:rPr lang="en-GB" i="1" dirty="0"/>
              <a:t>Language – e.g. missing data – different meaning in different disciplines (HM) things which trip you up initially based on background. Questions about different terms. Potential barrier that it can be embarrassing to ask these questions? </a:t>
            </a:r>
          </a:p>
          <a:p>
            <a:pPr marL="285750" indent="-285750">
              <a:buFont typeface="Arial" panose="020B0604020202020204" pitchFamily="34" charset="0"/>
              <a:buChar char="•"/>
            </a:pPr>
            <a:r>
              <a:rPr lang="en-GB" i="1" dirty="0"/>
              <a:t>Increasingly big problem (PH) </a:t>
            </a:r>
          </a:p>
          <a:p>
            <a:pPr marL="285750" indent="-285750">
              <a:buFont typeface="Arial" panose="020B0604020202020204" pitchFamily="34" charset="0"/>
              <a:buChar char="•"/>
            </a:pPr>
            <a:r>
              <a:rPr lang="en-GB" i="1" dirty="0"/>
              <a:t>‘Biggest bang for your buck’  (following </a:t>
            </a:r>
            <a:r>
              <a:rPr lang="en-GB" i="1" dirty="0" err="1"/>
              <a:t>VvH’s</a:t>
            </a:r>
            <a:r>
              <a:rPr lang="en-GB" i="1" dirty="0"/>
              <a:t> point above)– know your group. (PH) </a:t>
            </a:r>
          </a:p>
          <a:p>
            <a:pPr marL="285750" indent="-285750">
              <a:buFont typeface="Arial" panose="020B0604020202020204" pitchFamily="34" charset="0"/>
              <a:buChar char="•"/>
            </a:pPr>
            <a:r>
              <a:rPr lang="en-GB" i="1" dirty="0"/>
              <a:t>Entry level R user – what can you do in the time? What will best position them to go on and continue learning? (PH) </a:t>
            </a:r>
          </a:p>
          <a:p>
            <a:pPr marL="285750" indent="-285750">
              <a:buFont typeface="Arial" panose="020B0604020202020204" pitchFamily="34" charset="0"/>
              <a:buChar char="•"/>
            </a:pPr>
            <a:r>
              <a:rPr lang="en-GB" i="1" dirty="0"/>
              <a:t>make new users aware of R resources e.g. </a:t>
            </a:r>
            <a:r>
              <a:rPr lang="en-GB" i="1" dirty="0" err="1"/>
              <a:t>RCore</a:t>
            </a:r>
            <a:r>
              <a:rPr lang="en-GB" i="1" dirty="0"/>
              <a:t>  community e.g. Hadley Wickham books (PH)</a:t>
            </a:r>
          </a:p>
          <a:p>
            <a:pPr marL="285750" indent="-285750">
              <a:buFont typeface="Arial" panose="020B0604020202020204" pitchFamily="34" charset="0"/>
              <a:buChar char="•"/>
            </a:pPr>
            <a:r>
              <a:rPr lang="en-GB" i="1" dirty="0"/>
              <a:t>(SS) end of session – ask questions which haven’t dealt with. How do you find solutions to these problems? Then a better understanding of how to deal with those problems when they come up independently. Spending some time problem solving. Last 10 minutes of 60 minute python session – questions from easy to difficult and had 10 minutes to find solution online – chopping problems into small pieces. </a:t>
            </a:r>
          </a:p>
        </p:txBody>
      </p:sp>
    </p:spTree>
    <p:extLst>
      <p:ext uri="{BB962C8B-B14F-4D97-AF65-F5344CB8AC3E}">
        <p14:creationId xmlns:p14="http://schemas.microsoft.com/office/powerpoint/2010/main" val="90306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person making dough beside brown wooden rolling pin">
            <a:extLst>
              <a:ext uri="{FF2B5EF4-FFF2-40B4-BE49-F238E27FC236}">
                <a16:creationId xmlns:a16="http://schemas.microsoft.com/office/drawing/2014/main" id="{1D34C932-A2BC-435E-9E12-D63962BF41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0" r="25887" b="-1"/>
          <a:stretch/>
        </p:blipFill>
        <p:spPr bwMode="auto">
          <a:xfrm>
            <a:off x="6126006"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a:extLst>
              <a:ext uri="{FF2B5EF4-FFF2-40B4-BE49-F238E27FC236}">
                <a16:creationId xmlns:a16="http://schemas.microsoft.com/office/drawing/2014/main" id="{4E9561C4-AFCD-4315-BCE6-22ECB8BE9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4" r="24459"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4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person making dough beside brown wooden rolling pin">
            <a:extLst>
              <a:ext uri="{FF2B5EF4-FFF2-40B4-BE49-F238E27FC236}">
                <a16:creationId xmlns:a16="http://schemas.microsoft.com/office/drawing/2014/main" id="{1D34C932-A2BC-435E-9E12-D63962BF41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0" r="25887" b="-1"/>
          <a:stretch/>
        </p:blipFill>
        <p:spPr bwMode="auto">
          <a:xfrm>
            <a:off x="6126006" y="10"/>
            <a:ext cx="606599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a:extLst>
              <a:ext uri="{FF2B5EF4-FFF2-40B4-BE49-F238E27FC236}">
                <a16:creationId xmlns:a16="http://schemas.microsoft.com/office/drawing/2014/main" id="{4E9561C4-AFCD-4315-BCE6-22ECB8BE9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14" r="24459" b="-1"/>
          <a:stretch/>
        </p:blipFill>
        <p:spPr bwMode="auto">
          <a:xfrm>
            <a:off x="0" y="10"/>
            <a:ext cx="6125986"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62A6C1-399E-47C0-9318-27832E1495E3}"/>
              </a:ext>
            </a:extLst>
          </p:cNvPr>
          <p:cNvSpPr txBox="1"/>
          <p:nvPr/>
        </p:nvSpPr>
        <p:spPr>
          <a:xfrm>
            <a:off x="1066800" y="1018674"/>
            <a:ext cx="9962147" cy="2585323"/>
          </a:xfrm>
          <a:prstGeom prst="rect">
            <a:avLst/>
          </a:prstGeom>
          <a:solidFill>
            <a:srgbClr val="FFFFFF">
              <a:alpha val="60000"/>
            </a:srgbClr>
          </a:solidFill>
        </p:spPr>
        <p:txBody>
          <a:bodyPr wrap="square" rtlCol="0">
            <a:spAutoFit/>
          </a:bodyPr>
          <a:lstStyle/>
          <a:p>
            <a:r>
              <a:rPr lang="en-GB" b="1" dirty="0"/>
              <a:t>Theory vs practice</a:t>
            </a:r>
          </a:p>
          <a:p>
            <a:pPr marL="285750" indent="-285750">
              <a:buFont typeface="Arial" panose="020B0604020202020204" pitchFamily="34" charset="0"/>
              <a:buChar char="•"/>
            </a:pPr>
            <a:r>
              <a:rPr lang="en-GB" dirty="0"/>
              <a:t>How important is incorporating a practical component? </a:t>
            </a:r>
          </a:p>
          <a:p>
            <a:pPr marL="285750" indent="-285750">
              <a:buFont typeface="Arial" panose="020B0604020202020204" pitchFamily="34" charset="0"/>
              <a:buChar char="•"/>
            </a:pPr>
            <a:r>
              <a:rPr lang="en-GB" dirty="0"/>
              <a:t>Where should it fit? Throughout? After some theory? Before theory?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i="1" dirty="0"/>
              <a:t>Works best to start with some theory, short demo, tell them to do it at home after session. Second session to review. Lots of little things to go wrong. Trying to do more things outside the workshop. (</a:t>
            </a:r>
            <a:r>
              <a:rPr lang="en-GB" i="1" dirty="0" err="1"/>
              <a:t>VvH</a:t>
            </a:r>
            <a:r>
              <a:rPr lang="en-GB" i="1" dirty="0"/>
              <a:t>)</a:t>
            </a:r>
          </a:p>
          <a:p>
            <a:pPr marL="285750" indent="-285750">
              <a:buFont typeface="Arial" panose="020B0604020202020204" pitchFamily="34" charset="0"/>
              <a:buChar char="•"/>
            </a:pPr>
            <a:r>
              <a:rPr lang="en-GB" i="1" dirty="0"/>
              <a:t>Very relevant especially for online (PJC) Tell the difference between: the usual format vs provide info (e.g. morning)- then session to work on using it – then returning in an afternoon session. Means people can work in own schedule.  </a:t>
            </a:r>
            <a:r>
              <a:rPr lang="en-GB" dirty="0"/>
              <a:t> </a:t>
            </a:r>
          </a:p>
        </p:txBody>
      </p:sp>
    </p:spTree>
    <p:extLst>
      <p:ext uri="{BB962C8B-B14F-4D97-AF65-F5344CB8AC3E}">
        <p14:creationId xmlns:p14="http://schemas.microsoft.com/office/powerpoint/2010/main" val="423201584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1491</TotalTime>
  <Words>1882</Words>
  <Application>Microsoft Office PowerPoint</Application>
  <PresentationFormat>Widescreen</PresentationFormat>
  <Paragraphs>140</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Corbel</vt:lpstr>
      <vt:lpstr>Wingdings 2</vt:lpstr>
      <vt:lpstr>Frame</vt:lpstr>
      <vt:lpstr>PowerPoint Presentation</vt:lpstr>
      <vt:lpstr>Scenario 1: Training workshop for physical behaviour researchers in using particular data/software/ method</vt:lpstr>
      <vt:lpstr>Scenario 1: Training workshop for physical behaviour researchers in using particular data/software/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2: Training an individual in the pipeline of analysis of physical behaviour data </vt:lpstr>
      <vt:lpstr>Scenario 2: Training an individual in the pipeline of analysis of physical behaviour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Rosemary Walmsley</dc:creator>
  <cp:lastModifiedBy>Rosemary Walmsley</cp:lastModifiedBy>
  <cp:revision>35</cp:revision>
  <dcterms:created xsi:type="dcterms:W3CDTF">2020-08-04T08:47:56Z</dcterms:created>
  <dcterms:modified xsi:type="dcterms:W3CDTF">2020-08-05T09:39:50Z</dcterms:modified>
</cp:coreProperties>
</file>